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48"/>
  </p:notesMasterIdLst>
  <p:sldIdLst>
    <p:sldId id="256" r:id="rId3"/>
    <p:sldId id="257" r:id="rId4"/>
    <p:sldId id="259" r:id="rId5"/>
    <p:sldId id="310" r:id="rId6"/>
    <p:sldId id="260" r:id="rId7"/>
    <p:sldId id="261" r:id="rId8"/>
    <p:sldId id="262" r:id="rId9"/>
    <p:sldId id="300" r:id="rId10"/>
    <p:sldId id="305" r:id="rId11"/>
    <p:sldId id="271" r:id="rId12"/>
    <p:sldId id="272" r:id="rId13"/>
    <p:sldId id="307" r:id="rId14"/>
    <p:sldId id="263" r:id="rId15"/>
    <p:sldId id="264" r:id="rId16"/>
    <p:sldId id="309" r:id="rId17"/>
    <p:sldId id="266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4" r:id="rId29"/>
    <p:sldId id="285" r:id="rId30"/>
    <p:sldId id="287" r:id="rId31"/>
    <p:sldId id="288" r:id="rId32"/>
    <p:sldId id="289" r:id="rId33"/>
    <p:sldId id="291" r:id="rId34"/>
    <p:sldId id="290" r:id="rId35"/>
    <p:sldId id="292" r:id="rId36"/>
    <p:sldId id="293" r:id="rId37"/>
    <p:sldId id="294" r:id="rId38"/>
    <p:sldId id="295" r:id="rId39"/>
    <p:sldId id="296" r:id="rId40"/>
    <p:sldId id="302" r:id="rId41"/>
    <p:sldId id="301" r:id="rId42"/>
    <p:sldId id="306" r:id="rId43"/>
    <p:sldId id="303" r:id="rId44"/>
    <p:sldId id="304" r:id="rId45"/>
    <p:sldId id="308" r:id="rId46"/>
    <p:sldId id="297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/>
    <p:restoredTop sz="91973"/>
  </p:normalViewPr>
  <p:slideViewPr>
    <p:cSldViewPr snapToGrid="0" snapToObjects="1">
      <p:cViewPr>
        <p:scale>
          <a:sx n="99" d="100"/>
          <a:sy n="99" d="100"/>
        </p:scale>
        <p:origin x="6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FB50E-9E2F-B043-B084-AEC7B3903F0C}" type="datetimeFigureOut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C6619-5575-D94F-9633-EC563673A7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C6619-5575-D94F-9633-EC563673A7F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C6619-5575-D94F-9633-EC563673A7F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BA86-668B-1240-AFC7-DA93E9A6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330D8-46B0-154B-9407-F85C96395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DA93-F692-5848-8BA0-C8915938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D4C-0147-724F-BB23-30F5DC6B10F3}" type="datetime1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DFFF4-76E8-9946-BCCC-7AEB14E7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5CD68-0A19-C642-8AC7-D262873C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658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AA6B-CA4C-B849-B992-3D9F7972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25C3C-447E-CB4C-BAA0-F644446BE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4F148-455A-1545-A19F-47087A5DC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D4C-0147-724F-BB23-30F5DC6B10F3}" type="datetime1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C525-3E58-F141-B3F6-4F9900B7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7BAC7-666C-A24F-8092-6E96743C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4018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13B2-C65C-E54A-91B2-A1BDA3C5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18AF7-F537-D44A-9FDA-5D459A3AD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598BE-87AF-9D41-9F26-94ADCC691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0450D-F747-E144-A1E2-0F3652F0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D4C-0147-724F-BB23-30F5DC6B10F3}" type="datetime1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10D38-C82F-FE4A-AB87-494E3E8C7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03AB2-C70F-1649-8A64-51EF5C4B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21572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EB76-D616-C342-A28B-D941215E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02C2-5F02-D740-8BD8-B172DCE29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BA2F7-51C6-7A41-A49C-A7A0A7E90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7037C-9705-6D48-B098-5FFFA8549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5E3C9-3DAE-B947-832A-C1F712FE0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D9D5DA-B200-7B45-BB86-2DFE5AAA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D4C-0147-724F-BB23-30F5DC6B10F3}" type="datetime1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8F6A38-585C-294D-89BC-03C80EC0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E557A-F39F-3242-9367-62819430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778617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7D5C1-1C83-2F46-98F9-C9C36416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E491C-7BC9-144A-8AA1-06C65177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D4C-0147-724F-BB23-30F5DC6B10F3}" type="datetime1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6D256-DEEA-6A4C-B289-975D5519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4C7E-3A06-6F4F-831D-E913746C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245038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56F24-9EA0-9244-A8C1-49926607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D4C-0147-724F-BB23-30F5DC6B10F3}" type="datetime1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8E6F53-173E-884F-B40D-59FAEC03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C73C6-AED7-8D47-82A7-97619630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295784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78FE-45B5-7242-A73A-B7CAD14E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875D6-6C3F-8843-B144-07949CBD6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418D5-47C7-034B-8629-9927C4ADB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ECE5F-2522-AE44-BC83-BE3359E7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D4C-0147-724F-BB23-30F5DC6B10F3}" type="datetime1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884AB-9CD2-D04C-A29E-6D3B31A0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FC3B9-F030-3F4C-9FC2-047FB3F8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321576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20F6-7A75-FF4F-9854-B9F32719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D34C3-79B1-0643-A9EB-26BE68FF1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45109-F353-EC48-9C58-807F8AEDC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45C12-7377-5C47-A14B-3A6F8B11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D4C-0147-724F-BB23-30F5DC6B10F3}" type="datetime1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84B8B-D0EA-C942-9D5A-7D18D8AA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7B59F-2FD6-684A-92D2-A4EA4489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510770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0A2F-B921-6F45-AE34-F9CDE154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596DB-1295-CB4B-B0EC-BEFB34A2E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DA52A-A07F-7B46-8B01-2AA8422D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D4C-0147-724F-BB23-30F5DC6B10F3}" type="datetime1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B3B19-D2F6-834F-961F-917274FAF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D7BBB-5072-1A4A-9B85-9B2A79E6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841391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57D007-6A7C-9D40-85C9-EA7D2F2C1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1E1EE-C93E-3441-8238-7E9DD0589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58349-2BDA-314E-BFC5-2F273C21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D4C-0147-724F-BB23-30F5DC6B10F3}" type="datetime1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60B14-3A3C-0049-AAD0-84072CAF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BB9ED-AACC-094B-AB33-7A902FB7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93369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798C-4897-5A44-B487-6D02EAA2D347}" type="datetime1">
              <a:rPr lang="zh-CN" altLang="en-US" smtClean="0"/>
              <a:t>2021/2/28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/>
            </a:lvl1pPr>
          </a:lstStyle>
          <a:p>
            <a:r>
              <a:rPr>
                <a:sym typeface="+mn-ea"/>
              </a:rPr>
              <a:t>单击此处编辑母版标题样式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1pPr>
            <a:lvl2pPr marL="457200" lvl="1" indent="0" defTabSz="914400">
              <a:buNone/>
              <a:tabLst>
                <a:tab pos="1609725" algn="l"/>
              </a:tabLst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2pPr>
            <a:lvl3pPr lvl="2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3pPr>
            <a:lvl4pPr lvl="3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4pPr>
            <a:lvl5pPr lvl="4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2021/2/28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94E5-9F4A-8A4C-904D-3D9EEA626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35F0D-2563-7440-803D-3D55934AA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29F4D-C483-104F-95C2-8BF50A7B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D4C-0147-724F-BB23-30F5DC6B10F3}" type="datetime1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2E8D6-B440-AC4B-8AAE-4B6D3F85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E72E-017A-CC41-B74F-3576381A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448846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defTabSz="914400">
              <a:defRPr lang="zh-CN" altLang="en-US" sz="3200" dirty="0"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b="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12487-A652-FE4A-9C54-49A2F578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D55CF-AE1B-3147-8A07-A21146A07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F284D-C699-D74E-806D-5B3923327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ABC22-C598-9F4A-9C71-CF993DB4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381F6-B1A5-484C-AC66-51B0A9C1B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99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2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1" name="Group 10"/>
          <p:cNvGrpSpPr>
            <a:grpSpLocks noGrp="1" noUngrp="1" noRot="1" noChangeAspect="1" noMove="1" noResize="1"/>
          </p:cNvGrpSpPr>
          <p:nvPr/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2" name="Freeform: Shape 1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>
            <a:grpSpLocks noGrp="1" noUngrp="1" noRot="1" noChangeAspect="1" noMove="1" noResize="1"/>
          </p:cNvGrpSpPr>
          <p:nvPr/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8" name="Freeform: Shape 17"/>
            <p:cNvSpPr/>
            <p:nvPr/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8286" y="1055098"/>
            <a:ext cx="9546770" cy="5040902"/>
          </a:xfrm>
        </p:spPr>
        <p:txBody>
          <a:bodyPr anchor="ctr">
            <a:normAutofit/>
          </a:bodyPr>
          <a:lstStyle/>
          <a:p>
            <a:pPr lvl="0" algn="l" defTabSz="457200"/>
            <a:r>
              <a:rPr lang="en-US" altLang="zh-CN" sz="4000" dirty="0">
                <a:solidFill>
                  <a:schemeClr val="tx2"/>
                </a:solidFill>
                <a:latin typeface="Century Gothic" panose="020B0502020202020204"/>
              </a:rPr>
              <a:t>徐勇志</a:t>
            </a:r>
            <a:r>
              <a:rPr lang="zh-CN" altLang="en-US" sz="4000" dirty="0">
                <a:solidFill>
                  <a:schemeClr val="tx2"/>
                </a:solidFill>
                <a:latin typeface="Century Gothic" panose="020B0502020202020204"/>
              </a:rPr>
              <a:t>  个人分享</a:t>
            </a:r>
            <a:br>
              <a:rPr lang="en-US" altLang="zh-CN" sz="4000" dirty="0">
                <a:solidFill>
                  <a:schemeClr val="tx2"/>
                </a:solidFill>
                <a:latin typeface="Century Gothic" panose="020B0502020202020204"/>
              </a:rPr>
            </a:br>
            <a:br>
              <a:rPr lang="en-US" altLang="zh-CN" sz="4000" dirty="0">
                <a:solidFill>
                  <a:schemeClr val="tx2"/>
                </a:solidFill>
                <a:latin typeface="Century Gothic" panose="020B0502020202020204"/>
              </a:rPr>
            </a:br>
            <a:r>
              <a:rPr lang="en-US" altLang="zh-CN" sz="4000" dirty="0">
                <a:solidFill>
                  <a:schemeClr val="tx2"/>
                </a:solidFill>
                <a:latin typeface="Century Gothic" panose="020B0502020202020204"/>
              </a:rPr>
              <a:t>	</a:t>
            </a:r>
            <a:r>
              <a:rPr lang="zh-CN" altLang="en-US" sz="2800" dirty="0">
                <a:solidFill>
                  <a:schemeClr val="tx2"/>
                </a:solidFill>
                <a:latin typeface="Century Gothic" panose="020B0502020202020204"/>
              </a:rPr>
              <a:t>新南威尔士大学 博士 测量工程</a:t>
            </a:r>
            <a:br>
              <a:rPr lang="en-US" altLang="zh-CN" sz="2800" dirty="0">
                <a:solidFill>
                  <a:schemeClr val="tx2"/>
                </a:solidFill>
                <a:latin typeface="Century Gothic" panose="020B0502020202020204"/>
              </a:rPr>
            </a:br>
            <a:r>
              <a:rPr lang="en-US" altLang="zh-CN" sz="2800" dirty="0">
                <a:solidFill>
                  <a:schemeClr val="tx2"/>
                </a:solidFill>
                <a:latin typeface="Century Gothic" panose="020B0502020202020204"/>
              </a:rPr>
              <a:t>	</a:t>
            </a:r>
            <a:r>
              <a:rPr lang="zh-CN" altLang="en-US" sz="2800" dirty="0">
                <a:solidFill>
                  <a:schemeClr val="tx2"/>
                </a:solidFill>
                <a:latin typeface="Century Gothic" panose="020B0502020202020204"/>
              </a:rPr>
              <a:t>北航 硕士 精密仪器及机械</a:t>
            </a:r>
            <a:br>
              <a:rPr lang="en-US" altLang="zh-CN" sz="2800" dirty="0">
                <a:solidFill>
                  <a:schemeClr val="tx2"/>
                </a:solidFill>
                <a:latin typeface="Century Gothic" panose="020B0502020202020204"/>
              </a:rPr>
            </a:br>
            <a:r>
              <a:rPr lang="en-US" altLang="zh-CN" sz="2800" dirty="0">
                <a:solidFill>
                  <a:schemeClr val="tx2"/>
                </a:solidFill>
                <a:latin typeface="Century Gothic" panose="020B0502020202020204"/>
              </a:rPr>
              <a:t>	</a:t>
            </a:r>
            <a:r>
              <a:rPr lang="zh-CN" altLang="en-US" sz="2800" dirty="0">
                <a:solidFill>
                  <a:schemeClr val="tx2"/>
                </a:solidFill>
                <a:latin typeface="Century Gothic" panose="020B0502020202020204"/>
              </a:rPr>
              <a:t>南航 本科 飞行器设计</a:t>
            </a:r>
            <a:br>
              <a:rPr lang="en-US" altLang="zh-CN" sz="4000" dirty="0">
                <a:solidFill>
                  <a:schemeClr val="tx2"/>
                </a:solidFill>
                <a:latin typeface="Century Gothic" panose="020B0502020202020204"/>
              </a:rPr>
            </a:br>
            <a:br>
              <a:rPr lang="en-US" altLang="zh-CN" sz="4000" b="1" dirty="0">
                <a:solidFill>
                  <a:schemeClr val="tx2"/>
                </a:solidFill>
                <a:latin typeface="Arial" panose="020B0604020202020204" pitchFamily="34" charset="0"/>
                <a:ea typeface="Microsoft Sans Serif" panose="020B0604020202020204" charset="0"/>
                <a:cs typeface="Arial" panose="020B0604020202020204" pitchFamily="34" charset="0"/>
              </a:rPr>
            </a:br>
            <a:r>
              <a:rPr lang="zh-CN" altLang="en-US" sz="4000" b="1" dirty="0">
                <a:solidFill>
                  <a:schemeClr val="tx2"/>
                </a:solidFill>
                <a:latin typeface="Arial" panose="020B0604020202020204" pitchFamily="34" charset="0"/>
                <a:ea typeface="Microsoft Sans Serif" panose="020B0604020202020204" charset="0"/>
                <a:cs typeface="Arial" panose="020B0604020202020204" pitchFamily="34" charset="0"/>
              </a:rPr>
              <a:t>基于物体检测的室内结构重建</a:t>
            </a:r>
            <a:br>
              <a:rPr lang="en-US" altLang="zh-CN" sz="4000" b="1" dirty="0">
                <a:solidFill>
                  <a:schemeClr val="tx2"/>
                </a:solidFill>
                <a:latin typeface="Arial" panose="020B0604020202020204" pitchFamily="34" charset="0"/>
                <a:ea typeface="Microsoft Sans Serif" panose="020B0604020202020204" charset="0"/>
                <a:cs typeface="Arial" panose="020B0604020202020204" pitchFamily="34" charset="0"/>
              </a:rPr>
            </a:br>
            <a:br>
              <a:rPr lang="en-US" altLang="zh-CN" sz="4000" b="1" dirty="0">
                <a:solidFill>
                  <a:schemeClr val="tx2"/>
                </a:solidFill>
                <a:latin typeface="Arial" panose="020B0604020202020204" pitchFamily="34" charset="0"/>
                <a:ea typeface="Microsoft Sans Serif" panose="020B0604020202020204" charset="0"/>
                <a:cs typeface="Arial" panose="020B0604020202020204" pitchFamily="34" charset="0"/>
              </a:rPr>
            </a:br>
            <a:r>
              <a:rPr lang="en-US" altLang="zh-CN" sz="4000" b="1" dirty="0">
                <a:solidFill>
                  <a:schemeClr val="tx2"/>
                </a:solidFill>
                <a:latin typeface="Times New Roman" panose="02020603050405020304" pitchFamily="18" charset="0"/>
                <a:ea typeface="Microsoft Sans Serif" panose="020B0604020202020204" charset="0"/>
                <a:cs typeface="Times New Roman" panose="02020603050405020304" pitchFamily="18" charset="0"/>
              </a:rPr>
              <a:t>   									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Microsoft Sans Serif" panose="020B0604020202020204" charset="0"/>
                <a:cs typeface="Times New Roman" panose="02020603050405020304" pitchFamily="18" charset="0"/>
              </a:rPr>
              <a:t>2021-2-28</a:t>
            </a:r>
            <a:endParaRPr kumimoji="1" lang="zh-CN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b="1" dirty="0"/>
              <a:t>Top-down approaches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8385" y="155722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Neural Procedural Reconstruction for Residential Buildings. Zeng, Wu, and Furukawa. ECCV 2018.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6019"/>
            <a:ext cx="7257321" cy="4135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671694-E839-5D4B-B5F8-4A84D11E7B06}"/>
              </a:ext>
            </a:extLst>
          </p:cNvPr>
          <p:cNvSpPr/>
          <p:nvPr/>
        </p:nvSpPr>
        <p:spPr>
          <a:xfrm>
            <a:off x="8318188" y="2296019"/>
            <a:ext cx="3581399" cy="367760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Input: 3D points (incomplete and sparse)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Method: global analysis of entire building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 stages + 7 shape grammar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Top-down approaches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8385" y="155722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Chen, J., Liu, C., Wu, J., and Furukawa, Y. “Floor-SP: Inverse CAD for Floorplans by Sequential Room-wise Shortest Path.” ICCV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85" y="2537587"/>
            <a:ext cx="8858491" cy="2452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29A846-5568-D342-8425-CE60203BFD6D}"/>
              </a:ext>
            </a:extLst>
          </p:cNvPr>
          <p:cNvSpPr/>
          <p:nvPr/>
        </p:nvSpPr>
        <p:spPr>
          <a:xfrm>
            <a:off x="883797" y="5019197"/>
            <a:ext cx="3549307" cy="15899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Mask R-CNN output region mask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Dilated Residual Networks (DRN) output corner heatmap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DRN output edge heatmap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A61AF-223F-1C49-A780-9C1069AE8FDD}"/>
              </a:ext>
            </a:extLst>
          </p:cNvPr>
          <p:cNvSpPr/>
          <p:nvPr/>
        </p:nvSpPr>
        <p:spPr>
          <a:xfrm>
            <a:off x="5980384" y="5019197"/>
            <a:ext cx="3549307" cy="15899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capture structure info: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Edge semantic mask + room instance mask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Need SP optimization to extract parametric structure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Top-down approaches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6F0EA9-2846-DF44-BE19-11AC8EE1755A}"/>
              </a:ext>
            </a:extLst>
          </p:cNvPr>
          <p:cNvSpPr/>
          <p:nvPr/>
        </p:nvSpPr>
        <p:spPr>
          <a:xfrm>
            <a:off x="1132115" y="1523929"/>
            <a:ext cx="100039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to recover structure information: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IP can remove spurious corners, but cannot recover missed. Shortest path optimization recovers missed corners. (Dijkstra’s algorithm).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0951B8-96C6-4648-AAE2-BDC9F7B63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11" y="4349987"/>
            <a:ext cx="3683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87E9F-3D33-2146-A34B-FF455518A938}"/>
              </a:ext>
            </a:extLst>
          </p:cNvPr>
          <p:cNvSpPr/>
          <p:nvPr/>
        </p:nvSpPr>
        <p:spPr>
          <a:xfrm>
            <a:off x="961218" y="4269818"/>
            <a:ext cx="29753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 corners on in corners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 edges on in edges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 edges not on in regions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13F2816-345A-7E4F-AE05-F3B6B7878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11" y="5429089"/>
            <a:ext cx="38862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0617E75-A8ED-EE4F-AD92-696AD070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11" y="6022640"/>
            <a:ext cx="2819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6E399D-E2BE-A64C-94DF-F6394EE1FE37}"/>
              </a:ext>
            </a:extLst>
          </p:cNvPr>
          <p:cNvSpPr/>
          <p:nvPr/>
        </p:nvSpPr>
        <p:spPr>
          <a:xfrm>
            <a:off x="961218" y="6037813"/>
            <a:ext cx="328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minimize the number of corners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0B7D9-84FA-714E-8145-D21AAE150C68}"/>
              </a:ext>
            </a:extLst>
          </p:cNvPr>
          <p:cNvSpPr/>
          <p:nvPr/>
        </p:nvSpPr>
        <p:spPr>
          <a:xfrm>
            <a:off x="961217" y="5448001"/>
            <a:ext cx="32322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merging closing corners / edges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0A951A-6759-A348-BEC2-F1DCB466D910}"/>
              </a:ext>
            </a:extLst>
          </p:cNvPr>
          <p:cNvSpPr/>
          <p:nvPr/>
        </p:nvSpPr>
        <p:spPr>
          <a:xfrm>
            <a:off x="8462259" y="2629571"/>
            <a:ext cx="35261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Problems: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Primitive detection as normal categories, not improved by structural prior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 is slow, 5mins for 256*256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Room instance seg suffers from instance sensitivity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 dominant directions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12CD77-7B44-6B4C-A94E-AE4F44FA4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278"/>
          <a:stretch/>
        </p:blipFill>
        <p:spPr>
          <a:xfrm>
            <a:off x="946189" y="2486214"/>
            <a:ext cx="3247259" cy="16931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C8D8EB-DADA-7340-B355-93619DE384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230" b="1"/>
          <a:stretch/>
        </p:blipFill>
        <p:spPr>
          <a:xfrm>
            <a:off x="4390879" y="2486214"/>
            <a:ext cx="3244216" cy="16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8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Decomposition of structured graphs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97281" y="1680178"/>
            <a:ext cx="10668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real-time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modeling: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Edge-based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1097281" y="2503321"/>
            <a:ext cx="9488883" cy="187743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Research gaps between structured modeling and object detection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 relationships 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                                                           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 requirement of localization precision                                                    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​Instance sensitivity                                                     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​Unique properties: symmetric, ambiguous direction of axes</a:t>
            </a:r>
          </a:p>
        </p:txBody>
      </p:sp>
      <p:sp>
        <p:nvSpPr>
          <p:cNvPr id="9" name="矩形 8"/>
          <p:cNvSpPr/>
          <p:nvPr/>
        </p:nvSpPr>
        <p:spPr>
          <a:xfrm>
            <a:off x="533400" y="4538982"/>
            <a:ext cx="112318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latin typeface="SourceSansPro-Semibold-Identity-H"/>
              </a:rPr>
              <a:t>(1) Y. Xu</a:t>
            </a:r>
            <a:r>
              <a:rPr lang="en-GB" altLang="zh-CN" dirty="0">
                <a:latin typeface="SourceSansPro-Light-Identity-H"/>
              </a:rPr>
              <a:t>, X. Shen, Samsung Lee, </a:t>
            </a:r>
            <a:r>
              <a:rPr lang="en-GB" altLang="zh-CN" dirty="0" err="1">
                <a:latin typeface="SourceSansPro-Light-Identity-H"/>
              </a:rPr>
              <a:t>Xuesong</a:t>
            </a:r>
            <a:r>
              <a:rPr lang="en-GB" altLang="zh-CN" dirty="0">
                <a:latin typeface="SourceSansPro-Light-Identity-H"/>
              </a:rPr>
              <a:t> Li. 3D Object Detection with Deep Neural Networks for Automatic As-built Recons- </a:t>
            </a:r>
            <a:r>
              <a:rPr lang="en-GB" altLang="zh-CN" dirty="0" err="1">
                <a:latin typeface="SourceSansPro-Light-Identity-H"/>
              </a:rPr>
              <a:t>truction</a:t>
            </a:r>
            <a:r>
              <a:rPr lang="en-GB" altLang="zh-CN" dirty="0">
                <a:latin typeface="SourceSansPro-Light-Identity-H"/>
              </a:rPr>
              <a:t> [J]. Journal of Construction Engineering and Management, ASCE. </a:t>
            </a:r>
            <a:r>
              <a:rPr lang="en-US" altLang="zh-CN" dirty="0">
                <a:latin typeface="AdobeSongStd-Light-Identity-H"/>
              </a:rPr>
              <a:t>In press</a:t>
            </a:r>
            <a:r>
              <a:rPr lang="zh-CN" altLang="en-US" dirty="0">
                <a:latin typeface="AdobeSongStd-Light-Identity-H"/>
              </a:rPr>
              <a:t> </a:t>
            </a:r>
            <a:r>
              <a:rPr lang="en-US" altLang="zh-CN" dirty="0">
                <a:latin typeface="SourceSansPro-Light-Identity-H"/>
              </a:rPr>
              <a:t>.(</a:t>
            </a:r>
            <a:r>
              <a:rPr lang="en-GB" altLang="zh-CN" dirty="0">
                <a:latin typeface="SourceSansPro-Semibold-Identity-H"/>
              </a:rPr>
              <a:t>IF : 2.734, JCR Q1</a:t>
            </a:r>
            <a:r>
              <a:rPr lang="en-GB" altLang="zh-CN" dirty="0">
                <a:latin typeface="SourceSansPro-Light-Identity-H"/>
              </a:rPr>
              <a:t>)</a:t>
            </a:r>
            <a:br>
              <a:rPr lang="en-GB" altLang="zh-CN" dirty="0">
                <a:latin typeface="SourceSansPro-Light-Identity-H"/>
              </a:rPr>
            </a:br>
            <a:r>
              <a:rPr lang="en-GB" altLang="zh-CN" dirty="0">
                <a:latin typeface="SourceSansPro-Semibold-Identity-H"/>
              </a:rPr>
              <a:t>(2) Y. Xu</a:t>
            </a:r>
            <a:r>
              <a:rPr lang="en-GB" altLang="zh-CN" dirty="0">
                <a:latin typeface="SourceSansPro-Light-Identity-H"/>
              </a:rPr>
              <a:t>, X. Shen, Samsung Lee. </a:t>
            </a:r>
            <a:r>
              <a:rPr lang="en-GB" altLang="zh-CN" dirty="0" err="1">
                <a:latin typeface="SourceSansPro-Light-Identity-H"/>
              </a:rPr>
              <a:t>CorDet</a:t>
            </a:r>
            <a:r>
              <a:rPr lang="en-GB" altLang="zh-CN" dirty="0">
                <a:latin typeface="SourceSansPro-Light-Identity-H"/>
              </a:rPr>
              <a:t> : Corner-aware 3D Object Detection Networks for Automated Scan-to-BIM [J]. Journal of Computing in Civil Engineering, ASCE. </a:t>
            </a:r>
            <a:r>
              <a:rPr lang="en-US" altLang="zh-CN" dirty="0">
                <a:latin typeface="AdobeSongStd-Light-Identity-H"/>
              </a:rPr>
              <a:t>In press</a:t>
            </a:r>
            <a:r>
              <a:rPr lang="zh-CN" altLang="en-US" dirty="0">
                <a:latin typeface="AdobeSongStd-Light-Identity-H"/>
              </a:rPr>
              <a:t> </a:t>
            </a:r>
            <a:r>
              <a:rPr lang="en-US" altLang="zh-CN" dirty="0">
                <a:latin typeface="SourceSansPro-Light-Identity-H"/>
              </a:rPr>
              <a:t>.(</a:t>
            </a:r>
            <a:r>
              <a:rPr lang="en-GB" altLang="zh-CN" dirty="0">
                <a:latin typeface="SourceSansPro-Semibold-Identity-H"/>
              </a:rPr>
              <a:t>IF : 3.46, JCR Q1</a:t>
            </a:r>
            <a:r>
              <a:rPr lang="en-GB" altLang="zh-CN" dirty="0">
                <a:latin typeface="SourceSansPro-Light-Identity-H"/>
              </a:rPr>
              <a:t>) </a:t>
            </a:r>
            <a:endParaRPr lang="en-GB" altLang="zh-CN" dirty="0"/>
          </a:p>
          <a:p>
            <a:r>
              <a:rPr lang="en-GB" altLang="zh-CN" dirty="0">
                <a:latin typeface="SourceSansPro-Semibold-Identity-H"/>
              </a:rPr>
              <a:t>(3) Y. Xu</a:t>
            </a:r>
            <a:r>
              <a:rPr lang="en-GB" altLang="zh-CN" dirty="0">
                <a:latin typeface="SourceSansPro-Light-Identity-H"/>
              </a:rPr>
              <a:t>, J. Cheng, X. Shen, Samsung Lee. Floor-Det : Relation-aware object detection network for automatic floorplan re- construction [J]. Automation in Construction, </a:t>
            </a:r>
            <a:r>
              <a:rPr lang="en-US" altLang="zh-CN" dirty="0">
                <a:latin typeface="AdobeSongStd-Light-Identity-H"/>
              </a:rPr>
              <a:t>under review</a:t>
            </a:r>
            <a:r>
              <a:rPr lang="zh-CN" altLang="en-US" dirty="0">
                <a:latin typeface="AdobeSongStd-Light-Identity-H"/>
              </a:rPr>
              <a:t> </a:t>
            </a:r>
            <a:r>
              <a:rPr lang="en-US" altLang="zh-CN" dirty="0">
                <a:latin typeface="SourceSansPro-Light-Identity-H"/>
              </a:rPr>
              <a:t>.(</a:t>
            </a:r>
            <a:r>
              <a:rPr lang="en-GB" altLang="zh-CN" dirty="0">
                <a:latin typeface="SourceSansPro-Semibold-Identity-H"/>
              </a:rPr>
              <a:t>IF : 5.669, JCR Q1</a:t>
            </a:r>
            <a:r>
              <a:rPr lang="en-GB" altLang="zh-CN" dirty="0">
                <a:latin typeface="SourceSansPro-Light-Identity-H"/>
              </a:rPr>
              <a:t>)</a:t>
            </a:r>
            <a:endParaRPr lang="en-GB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Floor-Det: real-time floorplan reconstruction through relation-aware object detection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800600" y="1890078"/>
            <a:ext cx="6323149" cy="3791345"/>
          </a:xfrm>
          <a:prstGeom prst="rect">
            <a:avLst/>
          </a:prstGeom>
        </p:spPr>
      </p:pic>
      <p:sp>
        <p:nvSpPr>
          <p:cNvPr id="8" name="Rectangle 6"/>
          <p:cNvSpPr/>
          <p:nvPr/>
        </p:nvSpPr>
        <p:spPr>
          <a:xfrm>
            <a:off x="462005" y="2828835"/>
            <a:ext cx="41557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real-time and end-to-end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sub-tasks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classification, localization, and relation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heuristic post-processing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RepPoints</a:t>
            </a:r>
            <a:r>
              <a:rPr lang="en-GB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2947" y="1483859"/>
            <a:ext cx="10180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Z. Yang, S. Liu, H. Hu, L. Wang, S. Lin. </a:t>
            </a:r>
            <a:r>
              <a:rPr lang="en-US" dirty="0" err="1"/>
              <a:t>RepPoints</a:t>
            </a:r>
            <a:r>
              <a:rPr lang="en-US" dirty="0"/>
              <a:t>: Point Set Representation for Object Detection, ICCV 2019.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EAE18-37C2-2344-A7DB-95F268C5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513" y="1862504"/>
            <a:ext cx="3722915" cy="2196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50C615-D49C-BE48-B71D-34B33B745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92" y="4839825"/>
            <a:ext cx="4259036" cy="1068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ACB7DB-775C-7A46-9036-2CB22EA90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28" y="4242975"/>
            <a:ext cx="6045653" cy="18181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85285F-B53B-864B-B51F-4E50829D81A9}"/>
              </a:ext>
            </a:extLst>
          </p:cNvPr>
          <p:cNvSpPr/>
          <p:nvPr/>
        </p:nvSpPr>
        <p:spPr>
          <a:xfrm>
            <a:off x="746637" y="1888774"/>
            <a:ext cx="642704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Box-based representation: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Anchors, proposals,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Coarse locations of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Coarse extraction of object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Point-based representation: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set of sample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Automatically arrange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RepPoints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geometrically (supervised) &amp;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indicates semantically significant local areas (un-supervised)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Beneficial for both localization and recognition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Anchor-free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For structural modeling: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Flexible shapes in unified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Finer discriminative features for two-stage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Fusing object-level and local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Integrate object and structural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88767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An end-to-end framework for floorplan reconstruction based on object detection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05" y="1690688"/>
            <a:ext cx="7844245" cy="47104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Object representations for detecting building primitives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/>
              <p:nvPr/>
            </p:nvSpPr>
            <p:spPr>
              <a:xfrm>
                <a:off x="926320" y="1908579"/>
                <a:ext cx="5129418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Widely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used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representation: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b="1">
                            <a:latin typeface="Cambria Math" panose="02040503050406030204" pitchFamily="18" charset="0"/>
                          </a:rPr>
                          <m:t>𝓑</m:t>
                        </m:r>
                      </m:e>
                      <m:sub>
                        <m:r>
                          <a:rPr lang="en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20" y="1908579"/>
                <a:ext cx="5129418" cy="411010"/>
              </a:xfrm>
              <a:prstGeom prst="rect">
                <a:avLst/>
              </a:prstGeom>
              <a:blipFill rotWithShape="1">
                <a:blip r:embed="rId2"/>
                <a:stretch>
                  <a:fillRect l="-741" t="-303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0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1" b="15851"/>
          <a:stretch>
            <a:fillRect/>
          </a:stretch>
        </p:blipFill>
        <p:spPr bwMode="auto">
          <a:xfrm>
            <a:off x="926320" y="2412125"/>
            <a:ext cx="4974115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352705" y="5292125"/>
            <a:ext cx="37946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693681" y="5798145"/>
            <a:ext cx="5267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buFontTx/>
              <a:buAutoNum type="alphaLcParenBoth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appearance-aware direction;</a:t>
            </a:r>
          </a:p>
          <a:p>
            <a:pPr marL="342900" indent="-342900" defTabSz="457200">
              <a:buFontTx/>
              <a:buAutoNum type="alphaLcParenBoth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size-aware direction;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discontinuous sizes and angles when 𝑠𝑥≈𝑠𝑦.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/>
              <p:nvPr/>
            </p:nvSpPr>
            <p:spPr>
              <a:xfrm>
                <a:off x="7153688" y="2917511"/>
                <a:ext cx="4301177" cy="3035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representation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building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objects: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[−</m:t>
                    </m:r>
                    <m:f>
                      <m:fPr>
                        <m:type m:val="li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f>
                      <m:fPr>
                        <m:type m:val="li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.</a:t>
                </a:r>
                <a:r>
                  <a:rPr lang="en-CN" dirty="0"/>
                  <a:t> </a:t>
                </a:r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𝑚𝑖𝑛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𝑚𝑎𝑥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𝑠𝑖𝑔𝑛𝑎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>
                    <a:effectLst/>
                  </a:rPr>
                  <a:t> </a:t>
                </a:r>
                <a:r>
                  <a:rPr lang="en-CN" dirty="0"/>
                  <a:t> 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ambiguous direction order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symmetric</a:t>
                </a:r>
                <a:endParaRPr lang="en-CN" altLang="zh-C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88" y="2917511"/>
                <a:ext cx="4301177" cy="3035383"/>
              </a:xfrm>
              <a:prstGeom prst="rect">
                <a:avLst/>
              </a:prstGeom>
              <a:blipFill rotWithShape="1">
                <a:blip r:embed="rId4"/>
                <a:stretch>
                  <a:fillRect l="-1180" t="-833"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Object Refinement using a point-based representation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Rectangle 2"/>
          <p:cNvSpPr/>
          <p:nvPr/>
        </p:nvSpPr>
        <p:spPr>
          <a:xfrm>
            <a:off x="2641242" y="5721752"/>
            <a:ext cx="6909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(a) axis-aligned </a:t>
            </a:r>
            <a:r>
              <a:rPr lang="en-US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RoI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, (b) rotated </a:t>
            </a:r>
            <a:r>
              <a:rPr lang="en-US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RoI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, and (c) point-based refinement</a:t>
            </a:r>
            <a:r>
              <a:rPr lang="en-US" dirty="0"/>
              <a:t> </a:t>
            </a:r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132" y="1933711"/>
            <a:ext cx="7917736" cy="3522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Object Refinement using a point-based representation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6" descr="A picture containing graphical user interface,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34" y="1861324"/>
            <a:ext cx="8034331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03649" y="4792396"/>
                <a:ext cx="6659834" cy="1563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lang="en-US" dirty="0">
                    <a:solidFill>
                      <a:prstClr val="black"/>
                    </a:solidFill>
                    <a:latin typeface="Trebuchet MS" panose="020B0603020202020204"/>
                  </a:rPr>
                  <a:t>Converting representative points into rotated bounding boxes</a:t>
                </a:r>
                <a:r>
                  <a:rPr lang="en-US" altLang="zh-CN" dirty="0">
                    <a:solidFill>
                      <a:prstClr val="black"/>
                    </a:solidFill>
                    <a:latin typeface="Trebuchet MS" panose="020B0603020202020204"/>
                    <a:ea typeface="华文新魏" panose="02010800040101010101" pitchFamily="2" charset="-122"/>
                  </a:rPr>
                  <a:t>:</a:t>
                </a:r>
                <a:endParaRPr lang="en-US" dirty="0">
                  <a:solidFill>
                    <a:prstClr val="black"/>
                  </a:solidFill>
                  <a:latin typeface="Trebuchet MS" panose="020B0603020202020204"/>
                </a:endParaRPr>
              </a:p>
              <a:p>
                <a:pPr algn="ctr" defTabSz="457200"/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N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N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CN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N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CN" dirty="0">
                    <a:solidFill>
                      <a:prstClr val="black"/>
                    </a:solidFill>
                    <a:latin typeface="Trebuchet MS" panose="020B0603020202020204"/>
                  </a:rPr>
                  <a:t> </a:t>
                </a:r>
              </a:p>
              <a:p>
                <a:pPr algn="ctr" defTabSz="457200"/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N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>
                    <a:solidFill>
                      <a:prstClr val="black"/>
                    </a:solidFill>
                    <a:latin typeface="Trebuchet MS" panose="020B0603020202020204"/>
                  </a:rPr>
                  <a:t> </a:t>
                </a:r>
              </a:p>
              <a:p>
                <a:pPr algn="ctr"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𝑠h𝑎𝑝𝑒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d>
                      <m:dPr>
                        <m:ctrlPr>
                          <a:rPr lang="en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N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CN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N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N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N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CN" dirty="0">
                    <a:solidFill>
                      <a:prstClr val="black"/>
                    </a:solidFill>
                    <a:latin typeface="Trebuchet MS" panose="020B0603020202020204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649" y="4792396"/>
                <a:ext cx="6659834" cy="1563954"/>
              </a:xfrm>
              <a:prstGeom prst="rect">
                <a:avLst/>
              </a:prstGeom>
              <a:blipFill rotWithShape="1">
                <a:blip r:embed="rId3"/>
                <a:stretch>
                  <a:fillRect l="-760" t="-1613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3162" y="365125"/>
            <a:ext cx="9940637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3164" y="1825625"/>
            <a:ext cx="9940636" cy="4351338"/>
          </a:xfrm>
        </p:spPr>
        <p:txBody>
          <a:bodyPr>
            <a:normAutofit/>
          </a:bodyPr>
          <a:lstStyle/>
          <a:p>
            <a:pPr marL="274320" lvl="0" indent="-457200" defTabSz="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AU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Research problem</a:t>
            </a:r>
          </a:p>
          <a:p>
            <a:pPr marL="274320" lvl="0" indent="-457200" defTabSz="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Background</a:t>
            </a:r>
            <a:endParaRPr lang="en-AU" altLang="zh-CN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74320" lvl="0" indent="-457200" defTabSz="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Proposed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approach: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Floor-Det</a:t>
            </a:r>
            <a:endParaRPr lang="en-AU" altLang="zh-CN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74320" lvl="0" indent="-457200" defTabSz="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Proposed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approach: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Corner-Det</a:t>
            </a:r>
          </a:p>
          <a:p>
            <a:pPr marL="274320" lvl="0" indent="-457200" defTabSz="4572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Discussions</a:t>
            </a:r>
            <a:endParaRPr kumimoji="1"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6EFC-8044-6549-A07D-F30F510FE12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An end-to-end framework for floorplan reconstruction based on object detection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1780129" y="2113970"/>
                <a:ext cx="7843233" cy="3987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An</a:t>
                </a:r>
                <a:r>
                  <a:rPr lang="zh-CN" altLang="en-US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object</a:t>
                </a:r>
                <a:r>
                  <a:rPr lang="zh-CN" altLang="en-US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detection</a:t>
                </a:r>
                <a:r>
                  <a:rPr lang="zh-CN" altLang="en-US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problem with t</a:t>
                </a:r>
                <a:r>
                  <a:rPr lang="en-US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hree auxiliary tasks: 1) detection of room bounding boxes, 2) wall-wall relations, and 3) </a:t>
                </a:r>
                <a:r>
                  <a:rPr 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wall-room relations</a:t>
                </a:r>
                <a:r>
                  <a:rPr lang="en-CN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Unified framework:</a:t>
                </a:r>
                <a:r>
                  <a:rPr lang="zh-CN" altLang="en-US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walls,</a:t>
                </a:r>
                <a:r>
                  <a:rPr lang="zh-CN" altLang="en-US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windows,</a:t>
                </a:r>
                <a:r>
                  <a:rPr lang="zh-CN" altLang="en-US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and</a:t>
                </a:r>
                <a:r>
                  <a:rPr lang="zh-CN" altLang="en-US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doors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Retrieval</a:t>
                </a:r>
                <a:r>
                  <a:rPr lang="zh-CN" altLang="en-US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of</a:t>
                </a:r>
                <a:r>
                  <a:rPr lang="zh-CN" altLang="en-US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rooms:</a:t>
                </a:r>
                <a:r>
                  <a:rPr lang="zh-CN" altLang="en-US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drifted localization, missed, and redundant walls</a:t>
                </a:r>
                <a:r>
                  <a:rPr lang="en-CN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Local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structural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constrain in relationship learning: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CN" altLang="zh-CN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minimum distance between a point on object-</a:t>
                </a:r>
                <a:r>
                  <a:rPr lang="en-US" altLang="zh-CN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 point on object-j,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=30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Training: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altLang="zh-CN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N" altLang="zh-C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altLang="zh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altLang="zh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N" altLang="zh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altLang="zh-CN" i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N" altLang="zh-CN" i="1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CN" altLang="zh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altLang="zh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altLang="zh-CN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N" altLang="zh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altLang="zh-CN" i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N" altLang="zh-CN" i="1">
                              <a:latin typeface="Cambria Math" panose="02040503050406030204" pitchFamily="18" charset="0"/>
                            </a:rPr>
                            <m:t>𝑙𝑜𝑐</m:t>
                          </m:r>
                          <m:r>
                            <a:rPr lang="en-CN" altLang="zh-CN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altLang="zh-CN" i="1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en-CN" altLang="zh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altLang="zh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altLang="zh-CN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CN" altLang="zh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altLang="zh-CN" i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N" altLang="zh-CN" i="1">
                              <a:latin typeface="Cambria Math" panose="02040503050406030204" pitchFamily="18" charset="0"/>
                            </a:rPr>
                            <m:t>𝑙𝑜𝑐</m:t>
                          </m:r>
                          <m:r>
                            <a:rPr lang="en-CN" altLang="zh-CN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altLang="zh-CN" i="1">
                              <a:latin typeface="Cambria Math" panose="02040503050406030204" pitchFamily="18" charset="0"/>
                            </a:rPr>
                            <m:t>𝑟𝑒𝑓𝑖𝑛𝑒</m:t>
                          </m:r>
                        </m:sub>
                      </m:sSub>
                      <m:r>
                        <a:rPr lang="en-CN" altLang="zh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altLang="zh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altLang="zh-CN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CN" altLang="zh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altLang="zh-CN" i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N" altLang="zh-CN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=2.0</m:t>
                    </m:r>
                  </m:oMath>
                </a14:m>
                <a:endPara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29" y="2113970"/>
                <a:ext cx="7843233" cy="3987630"/>
              </a:xfrm>
              <a:prstGeom prst="rect">
                <a:avLst/>
              </a:prstGeom>
              <a:blipFill rotWithShape="1">
                <a:blip r:embed="rId3"/>
                <a:stretch>
                  <a:fillRect l="-647" t="-635"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An end-to-end framework for floorplan reconstruction based on object detection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72" y="2366023"/>
            <a:ext cx="6043317" cy="360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935190" y="2514501"/>
                <a:ext cx="4418610" cy="3728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NMS:</a:t>
                </a:r>
                <a:endParaRPr lang="en-US" altLang="zh-CN" b="0" i="1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𝑜𝑈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𝜎</m:t>
                      </m:r>
                      <m:acc>
                        <m:accPr>
                          <m:chr m:val="̃"/>
                          <m:ctrlPr>
                            <a:rPr lang="en-CN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𝐼𝑜𝑈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</m:d>
                      <m:sSup>
                        <m:sSupPr>
                          <m:ctrlPr>
                            <a:rPr lang="en-CN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0,1−</m:t>
                                      </m:r>
                                      <m:f>
                                        <m:fPr>
                                          <m:ctrlPr>
                                            <a:rPr lang="en-CN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𝐷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Corner merging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(&lt;0.3 m):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  <a:p>
                <a:pPr algn="ctr"/>
                <a:r>
                  <a:rPr lang="en-CN" altLang="zh-CN" dirty="0">
                    <a:effectLst/>
                  </a:rPr>
                  <a:t> 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𝒟: distance between two corners,</a:t>
                </a:r>
              </a:p>
              <a:p>
                <a:r>
                  <a:rPr lang="en-US" altLang="zh-CN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ℛ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wall-wall relation scores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corner score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corner position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190" y="2514501"/>
                <a:ext cx="4418610" cy="3728521"/>
              </a:xfrm>
              <a:prstGeom prst="rect">
                <a:avLst/>
              </a:prstGeom>
              <a:blipFill rotWithShape="1">
                <a:blip r:embed="rId4"/>
                <a:stretch>
                  <a:fillRect l="-1433" t="-678"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Experiments and validation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for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Floor-Det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888177" y="1994079"/>
          <a:ext cx="8607630" cy="4362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Document" r:id="rId3" imgW="5605145" imgH="2834640" progId="Word.Document.12">
                  <p:embed/>
                </p:oleObj>
              </mc:Choice>
              <mc:Fallback>
                <p:oleObj name="Document" r:id="rId3" imgW="5605145" imgH="2834640" progId="Word.Document.12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8177" y="1994079"/>
                        <a:ext cx="8607630" cy="4362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Experiments and validation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for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Floor-Det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591912" y="4766716"/>
          <a:ext cx="9142394" cy="2213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" name="文档" r:id="rId3" imgW="5605145" imgH="1344295" progId="Word.Document.12">
                  <p:embed/>
                </p:oleObj>
              </mc:Choice>
              <mc:Fallback>
                <p:oleObj name="文档" r:id="rId3" imgW="5605145" imgH="1344295" progId="Word.Document.12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1912" y="4766716"/>
                        <a:ext cx="9142394" cy="2213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1591912" y="1797368"/>
          <a:ext cx="9008176" cy="3158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" name="文档" r:id="rId5" imgW="5605145" imgH="1957070" progId="Word.Document.12">
                  <p:embed/>
                </p:oleObj>
              </mc:Choice>
              <mc:Fallback>
                <p:oleObj name="文档" r:id="rId5" imgW="5605145" imgH="195707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912" y="1797368"/>
                        <a:ext cx="9008176" cy="3158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Experiments and validation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for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Floor-Det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2"/>
          <a:srcRect b="55288"/>
          <a:stretch>
            <a:fillRect/>
          </a:stretch>
        </p:blipFill>
        <p:spPr>
          <a:xfrm>
            <a:off x="1533525" y="1451509"/>
            <a:ext cx="9124950" cy="53004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Experiments and validation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for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Floor-Det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 rotWithShape="1">
          <a:blip r:embed="rId2"/>
          <a:srcRect t="44226" b="4424"/>
          <a:stretch>
            <a:fillRect/>
          </a:stretch>
        </p:blipFill>
        <p:spPr>
          <a:xfrm>
            <a:off x="2136000" y="1437916"/>
            <a:ext cx="7920000" cy="52835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Experiments and validation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for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Floor-Det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ectangle 12"/>
          <p:cNvSpPr/>
          <p:nvPr/>
        </p:nvSpPr>
        <p:spPr>
          <a:xfrm>
            <a:off x="685800" y="2006661"/>
            <a:ext cx="1066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Two key challenges for the edge-based approach are 1) detection of short edges, 2) precise regression of edge length. 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2"/>
          <a:srcRect b="23968"/>
          <a:stretch>
            <a:fillRect/>
          </a:stretch>
        </p:blipFill>
        <p:spPr>
          <a:xfrm>
            <a:off x="435699" y="3072233"/>
            <a:ext cx="11320601" cy="20598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5325503"/>
            <a:ext cx="1066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Detections of rooms and wall-room relations: (a), (b) and (e) are room detections of scan-1, -7, and -11; (c) and (d) are wall-room relations of scan-7 and -10, respectively.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Typical low-quality floorplan reconstruction results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2"/>
          <a:srcRect b="9057"/>
          <a:stretch>
            <a:fillRect/>
          </a:stretch>
        </p:blipFill>
        <p:spPr>
          <a:xfrm>
            <a:off x="2136000" y="1690688"/>
            <a:ext cx="7920000" cy="4293900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1570278" y="5987018"/>
            <a:ext cx="9051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ypical failure </a:t>
            </a:r>
            <a:r>
              <a:rPr lang="en-US" altLang="zh-CN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cases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: 1) too many edges missed, 2) complex structures, 3) small rooms.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Discussion and limitations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1"/>
          <p:cNvSpPr/>
          <p:nvPr/>
        </p:nvSpPr>
        <p:spPr>
          <a:xfrm>
            <a:off x="838200" y="1824336"/>
            <a:ext cx="10515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Floor-Det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suffers from two key problems: 1) missed and drifted wall-edges, and 2) wall-room relations of rooms with complex shapes</a:t>
            </a:r>
            <a:r>
              <a:rPr lang="en-US" altLang="zh-CN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</a:p>
          <a:p>
            <a:endParaRPr lang="en-US" sz="2000" dirty="0"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20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Future</a:t>
            </a:r>
            <a:r>
              <a:rPr lang="zh-CN" altLang="en-US" sz="20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work:</a:t>
            </a:r>
            <a:endParaRPr lang="en-US" sz="2000" b="1" dirty="0"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Longest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wall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instance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Precise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localization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stronger relation learning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method: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unified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Currently, two independent models are trained to overcome the large overlap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between walls and windows.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Discussion and limitations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796"/>
          <a:stretch>
            <a:fillRect/>
          </a:stretch>
        </p:blipFill>
        <p:spPr>
          <a:xfrm>
            <a:off x="1610400" y="1952283"/>
            <a:ext cx="8971200" cy="41424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0156" y="28941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kumimoji="1"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Research problems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4564639" y="5348831"/>
            <a:ext cx="3451422" cy="12526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GB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Structured modelling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GB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Scan-to-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CAD</a:t>
            </a:r>
            <a:endParaRPr kumimoji="1" lang="en-GB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GB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Floorplan reconstruction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GB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Holistic planar reconstruction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B5DE8C-835D-1946-9D8A-CAA75D7097B0}"/>
              </a:ext>
            </a:extLst>
          </p:cNvPr>
          <p:cNvGrpSpPr>
            <a:grpSpLocks noChangeAspect="1"/>
          </p:cNvGrpSpPr>
          <p:nvPr/>
        </p:nvGrpSpPr>
        <p:grpSpPr>
          <a:xfrm>
            <a:off x="685113" y="1455077"/>
            <a:ext cx="4859843" cy="1619630"/>
            <a:chOff x="819756" y="1473534"/>
            <a:chExt cx="6380717" cy="2126489"/>
          </a:xfrm>
        </p:grpSpPr>
        <p:pic>
          <p:nvPicPr>
            <p:cNvPr id="4" name="Picture 6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637" b="100"/>
            <a:stretch>
              <a:fillRect/>
            </a:stretch>
          </p:blipFill>
          <p:spPr bwMode="auto">
            <a:xfrm>
              <a:off x="819756" y="1473534"/>
              <a:ext cx="4203700" cy="2045845"/>
            </a:xfrm>
            <a:prstGeom prst="rect">
              <a:avLst/>
            </a:prstGeom>
            <a:noFill/>
          </p:spPr>
        </p:pic>
        <p:pic>
          <p:nvPicPr>
            <p:cNvPr id="5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473" y="1489843"/>
              <a:ext cx="1908000" cy="2110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ight Arrow 3"/>
            <p:cNvSpPr/>
            <p:nvPr/>
          </p:nvSpPr>
          <p:spPr>
            <a:xfrm>
              <a:off x="5039536" y="2386184"/>
              <a:ext cx="218260" cy="193731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4"/>
          <p:cNvSpPr txBox="1"/>
          <p:nvPr/>
        </p:nvSpPr>
        <p:spPr>
          <a:xfrm>
            <a:off x="1005247" y="3026093"/>
            <a:ext cx="7360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167342" y="3026093"/>
            <a:ext cx="11464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en-US"/>
            </a:defPPr>
            <a:lvl1pPr marL="342900" marR="0" indent="-342900" defTabSz="9144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Floorplan</a:t>
            </a:r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2540168" y="3026093"/>
            <a:ext cx="1236236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en-US"/>
            </a:defPPr>
            <a:lvl1pPr marL="342900" marR="0" indent="-342900" defTabSz="9144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3D Layout</a:t>
            </a:r>
            <a:endParaRPr lang="en-US" dirty="0"/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7880025" y="5392424"/>
            <a:ext cx="4220520" cy="1389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Still an open problem: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capture structural information?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recover structural graph?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apply to general tasks?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BAC971-B9CF-CB4C-99F4-DC676641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025" y="1338781"/>
            <a:ext cx="3685761" cy="1416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167951-838D-6C4C-9F29-A10053C06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372" y="4104046"/>
            <a:ext cx="3276977" cy="1230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257A2E-3695-9B4F-B577-2BCA715B1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618" y="4087103"/>
            <a:ext cx="3456635" cy="12640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7984BD-3C84-3241-B784-6DCF1DBAE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13" y="3562023"/>
            <a:ext cx="1953915" cy="1475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4809CF-8114-7D4F-BE54-2F64C85B5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926" y="3562024"/>
            <a:ext cx="1953916" cy="1475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4A5161-4149-DB45-9667-050244E15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168" y="2736847"/>
            <a:ext cx="4012967" cy="1320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AE4AB6-D32E-D64D-ADD5-6C50578C24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506" y="5166873"/>
            <a:ext cx="3729324" cy="12659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 err="1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CorDet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: Corner-aware 3D Object Detection Networks for Automated Scan-to-BIM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1404039" y="2482758"/>
            <a:ext cx="7559040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Unique properties of building primitives: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Instance sensitivity: boundaries are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determinated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by corners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Bounding box-shaped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Meaningful local features around corners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Object relationships can be represented based on corners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2"/>
          <a:srcRect r="74817" b="44448"/>
          <a:stretch>
            <a:fillRect/>
          </a:stretch>
        </p:blipFill>
        <p:spPr>
          <a:xfrm>
            <a:off x="8963079" y="2529000"/>
            <a:ext cx="2708331" cy="18000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 rotWithShape="1">
          <a:blip r:embed="rId2"/>
          <a:srcRect l="74817" b="44448"/>
          <a:stretch>
            <a:fillRect/>
          </a:stretch>
        </p:blipFill>
        <p:spPr>
          <a:xfrm>
            <a:off x="8963079" y="4556350"/>
            <a:ext cx="2708331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 err="1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CorDet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: Corner-aware 3D Object Detection Networks for Automated Scan-to-BIM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838200" y="1766048"/>
            <a:ext cx="7559040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Unique properties of building primitives: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Instance sensitivity: boundaries are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determinated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by corners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Bounding box-shaped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Meaningful local features around corners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Object relationships can be represented based on corners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2"/>
          <a:srcRect r="74817" b="44448"/>
          <a:stretch>
            <a:fillRect/>
          </a:stretch>
        </p:blipFill>
        <p:spPr>
          <a:xfrm>
            <a:off x="8963078" y="1845480"/>
            <a:ext cx="2708331" cy="18000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 rotWithShape="1">
          <a:blip r:embed="rId2"/>
          <a:srcRect l="74817" b="44448"/>
          <a:stretch>
            <a:fillRect/>
          </a:stretch>
        </p:blipFill>
        <p:spPr>
          <a:xfrm>
            <a:off x="8963077" y="3800272"/>
            <a:ext cx="2708331" cy="1800000"/>
          </a:xfrm>
          <a:prstGeom prst="rect">
            <a:avLst/>
          </a:prstGeom>
        </p:spPr>
      </p:pic>
      <p:pic>
        <p:nvPicPr>
          <p:cNvPr id="15362" name="Picture 2" descr="“vehicle boudning box point cloud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918" y="4194360"/>
            <a:ext cx="3446779" cy="19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57" y="4194360"/>
            <a:ext cx="2743201" cy="2101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31972" y="5755064"/>
            <a:ext cx="1970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exactly box-shaped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286890" y="6371195"/>
            <a:ext cx="2709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corners on the background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673396" y="6352143"/>
            <a:ext cx="2818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appearance-aware instance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 err="1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CorDet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: Corner-aware 3D Object Detection Networks for Automated Scan-to-BIM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26860" y="1962604"/>
                <a:ext cx="9538280" cy="44716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 of Oriented and Symmetric 3D Objects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["/>
                        <m:endChr m:val="]"/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irrelevant to the switching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but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cannot generate a continuous loss function due to the ambiguity between 𝑋_𝑏 and 𝑌_𝑏. 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point-based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enables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anchor-free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object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detection: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It is difficult to differentiate between the x- and y-axes through geometric or semantic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symmetric about both the x- and y-axes</a:t>
                </a:r>
                <a:r>
                  <a:rPr lang="en-CN" altLang="zh-CN" sz="20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periodicity of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 angles</a:t>
                </a:r>
                <a:endParaRPr lang="en-CN" altLang="zh-CN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60" y="1962604"/>
                <a:ext cx="9538280" cy="4471673"/>
              </a:xfrm>
              <a:prstGeom prst="rect">
                <a:avLst/>
              </a:prstGeom>
              <a:blipFill rotWithShape="1">
                <a:blip r:embed="rId2"/>
                <a:stretch>
                  <a:fillRect l="-665" t="-850" b="-1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 err="1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CorDet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: Corner-aware 3D Object Detection Networks for Automated Scan-to-BIM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 rotWithShape="1">
          <a:blip r:embed="rId2"/>
          <a:srcRect b="19692"/>
          <a:stretch>
            <a:fillRect/>
          </a:stretch>
        </p:blipFill>
        <p:spPr>
          <a:xfrm>
            <a:off x="1527860" y="2229654"/>
            <a:ext cx="9136280" cy="2398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/>
              <p:nvPr/>
            </p:nvSpPr>
            <p:spPr>
              <a:xfrm>
                <a:off x="746760" y="4677389"/>
                <a:ext cx="10347960" cy="20460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</a:t>
                </a:r>
                <a:r>
                  <a:rPr lang="en-US" sz="20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ypical cases of corner sorting by angles: (a) and (b) start from the smallest values; (c) and (d) start from dynamically aligned values. </a:t>
                </a:r>
              </a:p>
              <a:p>
                <a:endParaRPr lang="en-US" sz="20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𝑆𝑚𝑜𝑜𝑡h𝐿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𝑐𝑜𝑟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𝑠𝑡𝑟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𝑁𝑢𝑚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𝑁𝑢𝑚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CN" altLang="zh-CN" sz="20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𝑁𝑢𝑚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zh-CN" sz="20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𝑁𝑢𝑚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the predicted/ground truth numbers of connected walls on each corner</a:t>
                </a:r>
                <a:endParaRPr lang="en-CN" altLang="zh-CN" sz="20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" y="4677389"/>
                <a:ext cx="10347960" cy="2046009"/>
              </a:xfrm>
              <a:prstGeom prst="rect">
                <a:avLst/>
              </a:prstGeom>
              <a:blipFill rotWithShape="1">
                <a:blip r:embed="rId3"/>
                <a:stretch>
                  <a:fillRect l="-736" t="-1852" r="-982" b="-4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721416" y="1881308"/>
            <a:ext cx="32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consistent order of corners</a:t>
            </a:r>
            <a:r>
              <a:rPr lang="en-US" altLang="zh-CN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 err="1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CorDet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: Corner-aware 3D Object Detection Networks for Automated Scan-to-BIM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tangle 1"/>
          <p:cNvSpPr/>
          <p:nvPr/>
        </p:nvSpPr>
        <p:spPr>
          <a:xfrm>
            <a:off x="1663120" y="1990349"/>
            <a:ext cx="7785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Converting four corners to an oriented and symmetric bounding box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536" y="2945473"/>
            <a:ext cx="5760000" cy="2497261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4619829" y="5410358"/>
            <a:ext cx="2664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(a) predicted corners and middle parameters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Rectangle 6"/>
          <p:cNvSpPr/>
          <p:nvPr/>
        </p:nvSpPr>
        <p:spPr>
          <a:xfrm>
            <a:off x="7576573" y="5410358"/>
            <a:ext cx="2664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(b) parameters of the generated bounding box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3"/>
          <a:srcRect l="30256" r="30510" b="16972"/>
          <a:stretch>
            <a:fillRect/>
          </a:stretch>
        </p:blipFill>
        <p:spPr>
          <a:xfrm>
            <a:off x="1300466" y="3096686"/>
            <a:ext cx="2812033" cy="27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 err="1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CorDet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: Corner-aware 3D Object Detection Networks for Automated Scan-to-BIM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1880432"/>
            <a:ext cx="7200000" cy="3902419"/>
          </a:xfrm>
          <a:prstGeom prst="rect">
            <a:avLst/>
          </a:prstGeom>
          <a:noFill/>
        </p:spPr>
      </p:pic>
      <p:sp>
        <p:nvSpPr>
          <p:cNvPr id="6" name="Rectangle 2"/>
          <p:cNvSpPr/>
          <p:nvPr/>
        </p:nvSpPr>
        <p:spPr>
          <a:xfrm>
            <a:off x="1386840" y="5799974"/>
            <a:ext cx="8900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Three stages: (</a:t>
            </a:r>
            <a:r>
              <a:rPr lang="en-US" sz="2000" dirty="0" err="1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) initial object detection, (ii) object refinement, and (iii) merging objects with a corner heatmap.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 err="1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CorDet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: Corner-aware 3D Object Detection Networks for Automated Scan-to-BIM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2"/>
          <a:srcRect b="10000"/>
          <a:stretch>
            <a:fillRect/>
          </a:stretch>
        </p:blipFill>
        <p:spPr>
          <a:xfrm>
            <a:off x="1814540" y="1690688"/>
            <a:ext cx="8562920" cy="474254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 err="1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CorDet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: Corner-aware 3D Object Detection Networks for Automated Scan-to-BIM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2"/>
          <a:srcRect b="55032"/>
          <a:stretch>
            <a:fillRect/>
          </a:stretch>
        </p:blipFill>
        <p:spPr>
          <a:xfrm>
            <a:off x="2136000" y="1821339"/>
            <a:ext cx="7920000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 err="1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CorDet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: Corner-aware 3D Object Detection Networks for Automated Scan-to-BIM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2"/>
          <a:srcRect t="44968"/>
          <a:stretch>
            <a:fillRect/>
          </a:stretch>
        </p:blipFill>
        <p:spPr>
          <a:xfrm>
            <a:off x="2136000" y="1690688"/>
            <a:ext cx="7920000" cy="53900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Object-based structured modeling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9201" y="1608343"/>
            <a:ext cx="81469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Independent object detection:</a:t>
            </a:r>
            <a:endParaRPr lang="en-US" dirty="0">
              <a:latin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DengXian" panose="02010600030101010101" pitchFamily="2" charset="-122"/>
                <a:cs typeface="Times New Roman" panose="02020603050405020304" pitchFamily="18" charset="0"/>
              </a:rPr>
              <a:t>Armeni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et al.</a:t>
            </a:r>
            <a:r>
              <a:rPr lang="en-US" dirty="0">
                <a:latin typeface="DengXian" panose="02010600030101010101" pitchFamily="2" charset="-122"/>
                <a:cs typeface="Times New Roman" panose="02020603050405020304" pitchFamily="18" charset="0"/>
              </a:rPr>
              <a:t>, 3d semantic parsing of large-scale indoor spaces, CVPR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H. Zeng, K. Joseph, A. Vest, Y. Furukawa, Bundle Pooling for Polygonal Architecture Segmentation Problem, CVPR, 2020</a:t>
            </a:r>
            <a:r>
              <a:rPr lang="en-US" altLang="zh-CN" dirty="0"/>
              <a:t>.</a:t>
            </a:r>
          </a:p>
          <a:p>
            <a:pPr marL="400050" indent="-400050">
              <a:buAutoNum type="romanU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324"/>
          <a:stretch>
            <a:fillRect/>
          </a:stretch>
        </p:blipFill>
        <p:spPr>
          <a:xfrm>
            <a:off x="542721" y="2858398"/>
            <a:ext cx="2795691" cy="329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246" y="3085671"/>
            <a:ext cx="7301661" cy="30652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5828" y="6150873"/>
            <a:ext cx="25294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Same as ordinary objects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relational constraint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01246" y="6181966"/>
            <a:ext cx="7180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Prior-knowledge used for polygonal regression.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Relationships are recovered in post-processing.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C740D-E280-0F47-875D-2C7539D9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1533008"/>
            <a:ext cx="6543159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7FE41-4566-8540-A053-DA0A7AE53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867" y="1533008"/>
            <a:ext cx="4357895" cy="14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94581" y="1533008"/>
            <a:ext cx="63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F59260-8419-DB42-AD1A-1651F26EA522}"/>
              </a:ext>
            </a:extLst>
          </p:cNvPr>
          <p:cNvSpPr/>
          <p:nvPr/>
        </p:nvSpPr>
        <p:spPr>
          <a:xfrm>
            <a:off x="587828" y="3021392"/>
            <a:ext cx="11037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GAN: 1) unaware of building structure or vanishing geometry, introducing various artifacts in close-ups; 2) </a:t>
            </a:r>
            <a:r>
              <a:rPr lang="en-US" dirty="0"/>
              <a:t>a user is not able to control what new material or asset to insert.</a:t>
            </a:r>
            <a:r>
              <a:rPr lang="en-US" dirty="0">
                <a:latin typeface="NimbusRomNo9L"/>
              </a:rPr>
              <a:t>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78B69-9E55-D14F-8CF0-F58836D39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867" y="3884993"/>
            <a:ext cx="2943253" cy="28168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012DC3-1DA7-AB4B-B579-FA88AF562E22}"/>
              </a:ext>
            </a:extLst>
          </p:cNvPr>
          <p:cNvSpPr/>
          <p:nvPr/>
        </p:nvSpPr>
        <p:spPr>
          <a:xfrm>
            <a:off x="4201463" y="4557579"/>
            <a:ext cx="1103034" cy="646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Structural SLAM</a:t>
            </a:r>
            <a:endParaRPr lang="en-CN" dirty="0"/>
          </a:p>
        </p:txBody>
      </p:sp>
      <p:pic>
        <p:nvPicPr>
          <p:cNvPr id="5122" name="Picture 2" descr="Smart and Automated Construction Progress Monitoring using Drones, Visual  Data Analytics, and Building Information Modeling - Department of Civil &amp;  Mineral Engineering">
            <a:extLst>
              <a:ext uri="{FF2B5EF4-FFF2-40B4-BE49-F238E27FC236}">
                <a16:creationId xmlns:a16="http://schemas.microsoft.com/office/drawing/2014/main" id="{AFE62675-6FDD-A348-96CB-44C5DCEA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16" y="3780502"/>
            <a:ext cx="3413231" cy="24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3F956A-C3ED-2945-BD5A-4C680989B306}"/>
              </a:ext>
            </a:extLst>
          </p:cNvPr>
          <p:cNvSpPr/>
          <p:nvPr/>
        </p:nvSpPr>
        <p:spPr>
          <a:xfrm>
            <a:off x="838200" y="6278091"/>
            <a:ext cx="3240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BIM</a:t>
            </a:r>
            <a:r>
              <a:rPr lang="zh-CN" altLang="en-US" dirty="0">
                <a:latin typeface="NimbusRomNo9L"/>
              </a:rPr>
              <a:t> </a:t>
            </a:r>
            <a:r>
              <a:rPr lang="en-US" altLang="zh-CN" dirty="0">
                <a:latin typeface="NimbusRomNo9L"/>
              </a:rPr>
              <a:t>Progress monitoring</a:t>
            </a:r>
            <a:endParaRPr lang="en-CN" dirty="0"/>
          </a:p>
        </p:txBody>
      </p:sp>
      <p:pic>
        <p:nvPicPr>
          <p:cNvPr id="6148" name="Picture 4" descr="Scan-to-BIM: Impacting Historical Structures, Buildings, &amp; Urban  Infrastructure">
            <a:extLst>
              <a:ext uri="{FF2B5EF4-FFF2-40B4-BE49-F238E27FC236}">
                <a16:creationId xmlns:a16="http://schemas.microsoft.com/office/drawing/2014/main" id="{3A49B8A5-D447-E64B-AD10-E2E03204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612" y="3461324"/>
            <a:ext cx="3129159" cy="20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Different Local City Government Positions">
            <a:extLst>
              <a:ext uri="{FF2B5EF4-FFF2-40B4-BE49-F238E27FC236}">
                <a16:creationId xmlns:a16="http://schemas.microsoft.com/office/drawing/2014/main" id="{7EE0B5B6-EC46-3B46-B937-50C2F3F85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832" y="4977422"/>
            <a:ext cx="2299594" cy="172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4DE99C-5510-5547-8B85-295D13CE55F8}"/>
              </a:ext>
            </a:extLst>
          </p:cNvPr>
          <p:cNvSpPr/>
          <p:nvPr/>
        </p:nvSpPr>
        <p:spPr>
          <a:xfrm>
            <a:off x="11084708" y="5057197"/>
            <a:ext cx="98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Location</a:t>
            </a:r>
            <a:endParaRPr lang="en-CN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1BFACA4-E1F2-6543-A982-E9675A313671}"/>
              </a:ext>
            </a:extLst>
          </p:cNvPr>
          <p:cNvSpPr/>
          <p:nvPr/>
        </p:nvSpPr>
        <p:spPr>
          <a:xfrm>
            <a:off x="9800823" y="4905032"/>
            <a:ext cx="1292787" cy="77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1605210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Object-based structured modeling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6" y="3429000"/>
            <a:ext cx="3613814" cy="19965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2947" y="1690688"/>
            <a:ext cx="8879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DengXian" panose="02010600030101010101" pitchFamily="2" charset="-122"/>
                <a:cs typeface="Times New Roman" panose="02020603050405020304" pitchFamily="18" charset="0"/>
              </a:rPr>
              <a:t>Y. Xu, W. Xu, D. Cheung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, and </a:t>
            </a:r>
            <a:r>
              <a:rPr lang="en-US" dirty="0">
                <a:latin typeface="DengXian" panose="02010600030101010101" pitchFamily="2" charset="-122"/>
                <a:cs typeface="Times New Roman" panose="02020603050405020304" pitchFamily="18" charset="0"/>
              </a:rPr>
              <a:t>Z. Tu, Line Segment Detection Using Transformers without Edges, </a:t>
            </a:r>
            <a:r>
              <a:rPr lang="en-US" i="1" dirty="0">
                <a:latin typeface="DengXian" panose="02010600030101010101" pitchFamily="2" charset="-122"/>
                <a:cs typeface="Times New Roman" panose="02020603050405020304" pitchFamily="18" charset="0"/>
              </a:rPr>
              <a:t>ArXiv210101909 Cs</a:t>
            </a:r>
            <a:r>
              <a:rPr lang="en-US" dirty="0">
                <a:latin typeface="DengXian" panose="02010600030101010101" pitchFamily="2" charset="-122"/>
                <a:cs typeface="Times New Roman" panose="02020603050405020304" pitchFamily="18" charset="0"/>
              </a:rPr>
              <a:t>, 2021.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-3837" t="50000" r="3837" b="-50000"/>
          <a:stretch>
            <a:fillRect/>
          </a:stretch>
        </p:blipFill>
        <p:spPr>
          <a:xfrm>
            <a:off x="10009304" y="1335163"/>
            <a:ext cx="1646670" cy="3281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604" y="2975839"/>
            <a:ext cx="7114370" cy="2883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4209" y="6024993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Transformers with multi-scale encoders/decoders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9704" y="5701827"/>
            <a:ext cx="361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End-to-end pipeline for line segment detection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Relation-aware structured modeling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2947" y="1483859"/>
            <a:ext cx="8879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Y. Qian, Y. Furukawa. Learning Pairwise Inter-plane Relations for Piecewise Planar Reconstruction. ECCV 2020.</a:t>
            </a:r>
            <a:endParaRPr lang="en-CN" dirty="0"/>
          </a:p>
        </p:txBody>
      </p:sp>
      <p:sp>
        <p:nvSpPr>
          <p:cNvPr id="5" name="TextBox 4"/>
          <p:cNvSpPr txBox="1"/>
          <p:nvPr/>
        </p:nvSpPr>
        <p:spPr>
          <a:xfrm>
            <a:off x="6733781" y="1954082"/>
            <a:ext cx="48050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Orientation-CNN: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Input 8-channel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3(RGB) + 2(binary mask) + 2(depth maps) + 1(normal product)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Output 3 orientation types: parallel, orthogonal, or neither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Contact-CNN: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Output 1) touch or not + 2) contact line mask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Same with Floor-Det: get relationships by classification.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Difference: Pipeline and features used for relationship inference.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relationships can be effectively classified.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Simultaneously seg &amp; relation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1DE78F-DBDE-D145-BC7E-9F7395359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40"/>
          <a:stretch/>
        </p:blipFill>
        <p:spPr>
          <a:xfrm>
            <a:off x="495300" y="3520404"/>
            <a:ext cx="5600700" cy="31282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85285F-B53B-864B-B51F-4E50829D81A9}"/>
              </a:ext>
            </a:extLst>
          </p:cNvPr>
          <p:cNvSpPr/>
          <p:nvPr/>
        </p:nvSpPr>
        <p:spPr>
          <a:xfrm>
            <a:off x="637781" y="2320075"/>
            <a:ext cx="4717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Problems to be solved: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Independent segmentation for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Inter-plan inconsistencies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Under-segmentation</a:t>
            </a:r>
          </a:p>
        </p:txBody>
      </p:sp>
    </p:spTree>
    <p:extLst>
      <p:ext uri="{BB962C8B-B14F-4D97-AF65-F5344CB8AC3E}">
        <p14:creationId xmlns:p14="http://schemas.microsoft.com/office/powerpoint/2010/main" val="8296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基于图像的室内结构重建</a:t>
            </a:r>
            <a:endParaRPr lang="en-US" altLang="zh-CN" sz="3600" dirty="0">
              <a:solidFill>
                <a:srgbClr val="000000"/>
              </a:solidFill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24" y="2430220"/>
            <a:ext cx="4623151" cy="2322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4465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任务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：用手机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摄像头重建室内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3DLayout</a:t>
            </a: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方法：单帧透视版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HorizonNet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0123" y="4787623"/>
            <a:ext cx="4623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HorizonNet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ICCV19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）充分利用先验降低问题纬度：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1024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。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13974" y="1690688"/>
            <a:ext cx="5573485" cy="387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单帧透视版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HorizonNet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对齐输入，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Resize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为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512*512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Binary cross entropy 3*512 +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   Linear regression 2*512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Backbone: RNN -&gt; CNN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透视结构数据集生成：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Matterport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Panocontext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Fov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110*90, 82*66</a:t>
            </a:r>
          </a:p>
          <a:p>
            <a:pPr marL="285750" indent="-285750">
              <a:lnSpc>
                <a:spcPct val="125000"/>
              </a:lnSpc>
              <a:buFont typeface="Courier New" panose="02070309020205020404" pitchFamily="49" charset="0"/>
              <a:buChar char="o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结构分类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5000"/>
              </a:lnSpc>
              <a:buFont typeface="Courier New" panose="02070309020205020404" pitchFamily="49" charset="0"/>
              <a:buChar char="o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直线约束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5000"/>
              </a:lnSpc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Backbone: CNN -&gt; Bot</a:t>
            </a:r>
          </a:p>
          <a:p>
            <a:pPr marL="285750" indent="-285750">
              <a:lnSpc>
                <a:spcPct val="125000"/>
              </a:lnSpc>
              <a:buFont typeface="Courier New" panose="02070309020205020404" pitchFamily="49" charset="0"/>
              <a:buChar char="o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融合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SLAM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位姿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922" y="5589110"/>
            <a:ext cx="5376383" cy="12365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27" y="3915061"/>
            <a:ext cx="2095335" cy="2079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003" y="1294434"/>
            <a:ext cx="2092659" cy="198251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月球车惯性</a:t>
            </a:r>
            <a:r>
              <a:rPr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视觉</a:t>
            </a:r>
            <a:r>
              <a:rPr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天文组合导航</a:t>
            </a:r>
            <a:endParaRPr lang="en-US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03" y="954087"/>
            <a:ext cx="4091026" cy="779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5" y="4718144"/>
            <a:ext cx="2821998" cy="1785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06" y="1727791"/>
            <a:ext cx="3124200" cy="144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384" y="3359285"/>
            <a:ext cx="2456181" cy="19962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416" y="3412038"/>
            <a:ext cx="2530968" cy="19562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94235" y="124485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UKF: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3237" y="1210168"/>
            <a:ext cx="2178607" cy="21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733" y="3346744"/>
            <a:ext cx="2265179" cy="224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206" y="3437885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EKF: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909" y="3281648"/>
            <a:ext cx="1907670" cy="1331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8723" y="2105942"/>
            <a:ext cx="3417607" cy="663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7703" y="1742257"/>
            <a:ext cx="3756098" cy="388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7703" y="2809608"/>
            <a:ext cx="2133600" cy="419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9768" y="2916475"/>
            <a:ext cx="1422400" cy="254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32301" y="5668823"/>
            <a:ext cx="86930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SansPro-Semibold-Identity-H"/>
              </a:rPr>
              <a:t>Y. Xu</a:t>
            </a:r>
            <a:r>
              <a:rPr lang="en-US" dirty="0">
                <a:latin typeface="SourceSansPro-Light-Identity-H"/>
              </a:rPr>
              <a:t>, X. Ning. A New Method of INS/VNS Integrated Navigation Method for Planetary Exploration Rover [J]. Chinese Journal of Space Science. 2015, 35(6) :721-729.</a:t>
            </a:r>
            <a:br>
              <a:rPr lang="en-US" dirty="0">
                <a:latin typeface="SourceSansPro-Light-Identity-H"/>
              </a:rPr>
            </a:br>
            <a:r>
              <a:rPr lang="en-US" dirty="0">
                <a:latin typeface="SourceSansPro-Light-Identity-H"/>
              </a:rPr>
              <a:t>X. Ning, M. </a:t>
            </a:r>
            <a:r>
              <a:rPr lang="en-US" dirty="0" err="1">
                <a:latin typeface="SourceSansPro-Light-Identity-H"/>
              </a:rPr>
              <a:t>Gui</a:t>
            </a:r>
            <a:r>
              <a:rPr lang="en-US" dirty="0">
                <a:latin typeface="SourceSansPro-Light-Identity-H"/>
              </a:rPr>
              <a:t>, </a:t>
            </a:r>
            <a:r>
              <a:rPr lang="en-US" dirty="0">
                <a:latin typeface="SourceSansPro-Semibold-Identity-H"/>
              </a:rPr>
              <a:t>Y. Xu</a:t>
            </a:r>
            <a:r>
              <a:rPr lang="en-US" dirty="0">
                <a:latin typeface="SourceSansPro-Light-Identity-H"/>
              </a:rPr>
              <a:t>. INS/VNS/CNS integrated navigation method for planetary rovers [J]. Aerospace Science and Tech- </a:t>
            </a:r>
            <a:r>
              <a:rPr lang="en-US" dirty="0" err="1">
                <a:latin typeface="SourceSansPro-Light-Identity-H"/>
              </a:rPr>
              <a:t>nology</a:t>
            </a:r>
            <a:r>
              <a:rPr lang="en-US" dirty="0">
                <a:latin typeface="SourceSansPro-Light-Identity-H"/>
              </a:rPr>
              <a:t> , 2015, 45 : 102-114. (</a:t>
            </a:r>
            <a:r>
              <a:rPr lang="en-US" dirty="0">
                <a:latin typeface="SourceSansPro-Semibold-Identity-H"/>
              </a:rPr>
              <a:t>IF : 4.499, JCR Q1</a:t>
            </a:r>
            <a:r>
              <a:rPr lang="en-US" dirty="0">
                <a:latin typeface="SourceSansPro-Light-Identity-H"/>
              </a:rPr>
              <a:t>) 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latin typeface="SimHei" panose="02010609060101010101" pitchFamily="49" charset="-122"/>
                <a:ea typeface="SimHei" panose="02010609060101010101" pitchFamily="49" charset="-122"/>
              </a:rPr>
              <a:t>惯性</a:t>
            </a:r>
            <a:r>
              <a:rPr 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en-US" sz="3600" dirty="0" err="1">
                <a:latin typeface="SimHei" panose="02010609060101010101" pitchFamily="49" charset="-122"/>
                <a:ea typeface="SimHei" panose="02010609060101010101" pitchFamily="49" charset="-122"/>
              </a:rPr>
              <a:t>视觉动作捕捉算法</a:t>
            </a:r>
            <a:endParaRPr lang="en-US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630003"/>
            <a:ext cx="690526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 err="1">
                <a:latin typeface="+mn-ea"/>
              </a:rPr>
              <a:t>磁罗盘标定</a:t>
            </a:r>
            <a:br>
              <a:rPr lang="en-US" sz="2000" dirty="0">
                <a:latin typeface="+mn-ea"/>
              </a:rPr>
            </a:br>
            <a:r>
              <a:rPr lang="en-US" sz="2000" dirty="0" err="1">
                <a:latin typeface="+mn-ea"/>
              </a:rPr>
              <a:t>当前方法主要是基于椭球拟合</a:t>
            </a:r>
            <a:r>
              <a:rPr lang="zh-CN" altLang="en-US" sz="2000" dirty="0">
                <a:latin typeface="+mn-ea"/>
              </a:rPr>
              <a:t>，用户难以完成。开发了一个基于椭园拟合的标定方法。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000" dirty="0"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 err="1">
                <a:latin typeface="+mn-ea"/>
              </a:rPr>
              <a:t>惯性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光学组合动作捕捉</a:t>
            </a:r>
            <a:br>
              <a:rPr lang="en-US" altLang="zh-CN" sz="2000" dirty="0">
                <a:latin typeface="+mn-ea"/>
              </a:rPr>
            </a:br>
            <a:r>
              <a:rPr lang="zh-CN" altLang="en-US" sz="2000" dirty="0">
                <a:latin typeface="+mn-ea"/>
              </a:rPr>
              <a:t>被动式光学捕捉精度高，但存在三个问题：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）抗遮挡能力差，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）</a:t>
            </a:r>
            <a:r>
              <a:rPr lang="en-US" altLang="zh-CN" sz="2000" dirty="0">
                <a:latin typeface="+mn-ea"/>
              </a:rPr>
              <a:t>Marker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ID</a:t>
            </a:r>
            <a:r>
              <a:rPr lang="zh-CN" altLang="en-US" sz="2000" dirty="0">
                <a:latin typeface="+mn-ea"/>
              </a:rPr>
              <a:t>需要根据刚体形状确定，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）成本高（</a:t>
            </a:r>
            <a:r>
              <a:rPr lang="en-US" altLang="zh-CN" sz="2000" dirty="0">
                <a:latin typeface="+mn-ea"/>
              </a:rPr>
              <a:t>~</a:t>
            </a:r>
            <a:r>
              <a:rPr lang="zh-CN" altLang="en-US" sz="2000" dirty="0">
                <a:latin typeface="+mn-ea"/>
              </a:rPr>
              <a:t>正比相机数量）。开发了一种融合</a:t>
            </a:r>
            <a:r>
              <a:rPr lang="en-US" altLang="zh-CN" sz="2000" dirty="0">
                <a:latin typeface="+mn-ea"/>
              </a:rPr>
              <a:t>IMU</a:t>
            </a:r>
            <a:r>
              <a:rPr lang="zh-CN" altLang="en-US" sz="2000" dirty="0">
                <a:latin typeface="+mn-ea"/>
              </a:rPr>
              <a:t>和被动光学的定位方案：</a:t>
            </a:r>
            <a:r>
              <a:rPr lang="en-US" altLang="zh-CN" sz="2000" dirty="0">
                <a:latin typeface="+mn-ea"/>
              </a:rPr>
              <a:t>1) </a:t>
            </a:r>
            <a:r>
              <a:rPr lang="zh-CN" altLang="en-US" sz="2000" dirty="0">
                <a:latin typeface="+mn-ea"/>
              </a:rPr>
              <a:t>根据捷联加速度和光学位置匹配关系 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 连续性 </a:t>
            </a:r>
            <a:r>
              <a:rPr lang="en-US" altLang="zh-CN" sz="2000" dirty="0">
                <a:latin typeface="+mn-ea"/>
              </a:rPr>
              <a:t>+</a:t>
            </a:r>
            <a:r>
              <a:rPr lang="zh-CN" altLang="en-US" sz="2000" dirty="0">
                <a:latin typeface="+mn-ea"/>
              </a:rPr>
              <a:t> 人体约束 确定</a:t>
            </a:r>
            <a:r>
              <a:rPr lang="en-US" altLang="zh-CN" sz="2000" dirty="0">
                <a:latin typeface="+mn-ea"/>
              </a:rPr>
              <a:t>Marker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ID</a:t>
            </a:r>
            <a:r>
              <a:rPr lang="zh-CN" altLang="en-US" sz="2000" dirty="0">
                <a:latin typeface="+mn-ea"/>
              </a:rPr>
              <a:t>；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）通过惯性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光学融合提高抗遮挡能力，将</a:t>
            </a:r>
            <a:r>
              <a:rPr lang="en-US" altLang="zh-CN" sz="2000" dirty="0">
                <a:latin typeface="+mn-ea"/>
              </a:rPr>
              <a:t>8</a:t>
            </a:r>
            <a:r>
              <a:rPr lang="zh-CN" altLang="en-US" sz="2000" dirty="0">
                <a:latin typeface="+mn-ea"/>
              </a:rPr>
              <a:t>个相机见小到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～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个。</a:t>
            </a:r>
            <a:br>
              <a:rPr lang="en-US" altLang="zh-CN" sz="2000" dirty="0">
                <a:latin typeface="+mn-ea"/>
              </a:rPr>
            </a:br>
            <a:endParaRPr lang="en-US" altLang="zh-CN" sz="2000" dirty="0"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000" dirty="0">
              <a:latin typeface="+mn-ea"/>
            </a:endParaRPr>
          </a:p>
        </p:txBody>
      </p:sp>
      <p:pic>
        <p:nvPicPr>
          <p:cNvPr id="6146" name="Picture 2" descr="Noitom Announces Launch of Perception Neuron 2.0 and Introduces New Neuron  Mocap Ecosystem">
            <a:extLst>
              <a:ext uri="{FF2B5EF4-FFF2-40B4-BE49-F238E27FC236}">
                <a16:creationId xmlns:a16="http://schemas.microsoft.com/office/drawing/2014/main" id="{869621DE-58CF-714C-8E59-EEC6D4128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1" t="3030" r="24741" b="4041"/>
          <a:stretch/>
        </p:blipFill>
        <p:spPr bwMode="auto">
          <a:xfrm>
            <a:off x="8168749" y="1710183"/>
            <a:ext cx="1793967" cy="252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ptiTrack - Motion Capture Markers">
            <a:extLst>
              <a:ext uri="{FF2B5EF4-FFF2-40B4-BE49-F238E27FC236}">
                <a16:creationId xmlns:a16="http://schemas.microsoft.com/office/drawing/2014/main" id="{D16F14D3-51DF-F048-86D5-42A184E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971994"/>
            <a:ext cx="1774484" cy="117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irtual Reality Volume">
            <a:extLst>
              <a:ext uri="{FF2B5EF4-FFF2-40B4-BE49-F238E27FC236}">
                <a16:creationId xmlns:a16="http://schemas.microsoft.com/office/drawing/2014/main" id="{38C54DBE-5559-0049-94B9-6EC5D691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68" y="4595175"/>
            <a:ext cx="5543264" cy="182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631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629" y="2460171"/>
            <a:ext cx="7519851" cy="1441269"/>
          </a:xfrm>
        </p:spPr>
        <p:txBody>
          <a:bodyPr>
            <a:noAutofit/>
          </a:bodyPr>
          <a:lstStyle/>
          <a:p>
            <a:r>
              <a:rPr lang="zh-CN" altLang="en-US" sz="48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谢谢！</a:t>
            </a:r>
            <a:b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</a:br>
            <a:b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</a:b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徐勇志</a:t>
            </a:r>
            <a:endParaRPr lang="en-US" altLang="zh-CN" sz="3600" dirty="0">
              <a:solidFill>
                <a:srgbClr val="000000"/>
              </a:solidFill>
              <a:latin typeface="Arial" panose="020B0604020202020204" pitchFamily="34" charset="0"/>
              <a:ea typeface="黑体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0156" y="28941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kumimoji="1"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kumimoji="1"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>
          <a:xfrm>
            <a:off x="859343" y="1570300"/>
            <a:ext cx="4499055" cy="46563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20000"/>
              </a:lnSpc>
            </a:pPr>
            <a:r>
              <a:rPr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​Arbitrary topology</a:t>
            </a:r>
          </a:p>
          <a:p>
            <a:pPr>
              <a:lnSpc>
                <a:spcPct val="220000"/>
              </a:lnSpc>
            </a:pPr>
            <a:r>
              <a:rPr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​Efficient representation and decomposition</a:t>
            </a:r>
          </a:p>
          <a:p>
            <a:pPr>
              <a:lnSpc>
                <a:spcPct val="220000"/>
              </a:lnSpc>
            </a:pPr>
            <a:r>
              <a:rPr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​End-to-end learning of structure information: fewer heuristic rules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•​ Instance sensitivity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046" y="1437970"/>
            <a:ext cx="9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7065507" y="288572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Fixed topology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251" y="1437970"/>
            <a:ext cx="113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9256620" y="2872054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Arbitrary</a:t>
            </a:r>
            <a:r>
              <a:rPr lang="en-GB" altLang="zh-CN" b="1" i="0" dirty="0">
                <a:solidFill>
                  <a:srgbClr val="000000"/>
                </a:solidFill>
                <a:effectLst/>
                <a:latin typeface="Noto Sans CJK"/>
              </a:rPr>
              <a:t> </a:t>
            </a:r>
            <a:r>
              <a:rPr lang="en-GB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/>
          <p:cNvPicPr>
            <a:picLocks noChangeAspect="1"/>
          </p:cNvPicPr>
          <p:nvPr/>
        </p:nvPicPr>
        <p:blipFill rotWithShape="1">
          <a:blip r:embed="rId4"/>
          <a:srcRect l="25057" r="23779" b="42726"/>
          <a:stretch>
            <a:fillRect/>
          </a:stretch>
        </p:blipFill>
        <p:spPr>
          <a:xfrm>
            <a:off x="4859042" y="3241982"/>
            <a:ext cx="3736042" cy="1260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7110557" y="4393295"/>
            <a:ext cx="3845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Non-parametric reco</a:t>
            </a:r>
            <a:r>
              <a:rPr lang="en-GB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nstruction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084" y="3266191"/>
            <a:ext cx="3214010" cy="1080000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500" y="4800420"/>
            <a:ext cx="2098751" cy="1800000"/>
          </a:xfrm>
          <a:prstGeom prst="rect">
            <a:avLst/>
          </a:prstGeom>
          <a:noFill/>
        </p:spPr>
      </p:pic>
      <p:pic>
        <p:nvPicPr>
          <p:cNvPr id="29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344" y="4800420"/>
            <a:ext cx="2098750" cy="1800000"/>
          </a:xfrm>
          <a:prstGeom prst="rect">
            <a:avLst/>
          </a:prstGeom>
          <a:noFill/>
        </p:spPr>
      </p:pic>
      <p:sp>
        <p:nvSpPr>
          <p:cNvPr id="35" name="Rectangle 7"/>
          <p:cNvSpPr/>
          <p:nvPr/>
        </p:nvSpPr>
        <p:spPr>
          <a:xfrm>
            <a:off x="4937636" y="5319052"/>
            <a:ext cx="2490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longest wall pattern</a:t>
            </a:r>
            <a:r>
              <a:rPr lang="zh-CN" alt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                              </a:t>
            </a:r>
            <a:endParaRPr lang="en-US" altLang="zh-CN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shortest wall pattern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E0F8DCA-620B-5F41-A8C1-F49880F77B2C}"/>
              </a:ext>
            </a:extLst>
          </p:cNvPr>
          <p:cNvSpPr/>
          <p:nvPr/>
        </p:nvSpPr>
        <p:spPr>
          <a:xfrm>
            <a:off x="6633997" y="3770134"/>
            <a:ext cx="163285" cy="119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Decomposition of graphs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444416" y="1850503"/>
            <a:ext cx="4709260" cy="41202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•​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Corner-based: Bottom-up</a:t>
            </a:r>
          </a:p>
          <a:p>
            <a:pPr marL="0" indent="0">
              <a:buNone/>
            </a:pPr>
            <a:endParaRPr kumimoji="1" lang="en-GB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GB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•​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Region-based: Top-down </a:t>
            </a:r>
          </a:p>
          <a:p>
            <a:pPr marL="0" indent="0">
              <a:buNone/>
            </a:pPr>
            <a:endParaRPr kumimoji="1" lang="en-GB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GB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kumimoji="1" lang="en-GB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r>
              <a:rPr kumimoji="1"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GB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Edge-based: under development</a:t>
            </a:r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kumimoji="1" lang="en-GB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GB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822" y="2030014"/>
            <a:ext cx="3200000" cy="1800000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55" y="2030014"/>
            <a:ext cx="3200000" cy="18000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822" y="3910606"/>
            <a:ext cx="3200000" cy="1800000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672" y="3910606"/>
            <a:ext cx="3169912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7823002" y="2067154"/>
            <a:ext cx="4171442" cy="198050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dirty="0"/>
              <a:t>Constraints in integer programming (</a:t>
            </a:r>
            <a:r>
              <a:rPr lang="en-US" altLang="zh-CN" dirty="0" err="1"/>
              <a:t>Gurobi</a:t>
            </a:r>
            <a:r>
              <a:rPr lang="en-US" altLang="zh-CN" dirty="0"/>
              <a:t>):</a:t>
            </a:r>
          </a:p>
          <a:p>
            <a:pPr marL="285750" indent="-285750">
              <a:buChar char="•"/>
            </a:pPr>
            <a:r>
              <a:rPr lang="en-US" altLang="zh-CN" dirty="0"/>
              <a:t>Junction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</a:p>
          <a:p>
            <a:pPr marL="285750" indent="-285750">
              <a:buChar char="•"/>
            </a:pPr>
            <a:endParaRPr lang="zh-CN" altLang="en-US" dirty="0"/>
          </a:p>
          <a:p>
            <a:pPr marL="285750" indent="-285750">
              <a:buChar char="•"/>
            </a:pPr>
            <a:endParaRPr lang="zh-CN" altLang="en-US" dirty="0"/>
          </a:p>
          <a:p>
            <a:pPr marL="285750" indent="-285750">
              <a:buChar char="•"/>
            </a:pPr>
            <a:r>
              <a:rPr lang="en-US" altLang="zh-CN" dirty="0"/>
              <a:t>Decomposed loop constraint</a:t>
            </a:r>
          </a:p>
          <a:p>
            <a:pPr marL="285750" indent="-285750">
              <a:buChar char="•"/>
            </a:pPr>
            <a:endParaRPr lang="zh-CN" altLang="en-US" dirty="0"/>
          </a:p>
          <a:p>
            <a:pPr marL="285750" indent="-285750">
              <a:buChar char="•"/>
            </a:pPr>
            <a:endParaRPr lang="zh-CN" altLang="en-US" dirty="0"/>
          </a:p>
          <a:p>
            <a:pPr marL="285750" indent="-285750">
              <a:buChar char="•"/>
            </a:pPr>
            <a:endParaRPr lang="zh-CN" altLang="en-US" dirty="0"/>
          </a:p>
          <a:p>
            <a:pPr marL="285750" indent="-285750">
              <a:buChar char="•"/>
            </a:pPr>
            <a:endParaRPr lang="zh-CN" altLang="en-US" dirty="0"/>
          </a:p>
          <a:p>
            <a:pPr marL="285750" indent="-285750">
              <a:buChar char="•"/>
            </a:pPr>
            <a:r>
              <a:rPr lang="en-US" altLang="zh-CN" dirty="0"/>
              <a:t>Opening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wall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Bottom-up approaches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3" y="1999074"/>
            <a:ext cx="7550682" cy="34287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8480" y="1559649"/>
            <a:ext cx="11524074" cy="43323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Liu, C., Wu, J., Kohli, P., and Furukawa, Y. “Raster-to-vector: revisiting floorplan transformation.” ICCV, 2017.</a:t>
            </a:r>
          </a:p>
        </p:txBody>
      </p:sp>
      <p:pic>
        <p:nvPicPr>
          <p:cNvPr id="3" name="图片 2" descr="upload_7441807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10" y="3016677"/>
            <a:ext cx="3354483" cy="358967"/>
          </a:xfrm>
          <a:prstGeom prst="rect">
            <a:avLst/>
          </a:prstGeom>
        </p:spPr>
      </p:pic>
      <p:pic>
        <p:nvPicPr>
          <p:cNvPr id="7" name="图片 6" descr="upload_0625072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80" y="3865296"/>
            <a:ext cx="1617581" cy="1038657"/>
          </a:xfrm>
          <a:prstGeom prst="rect">
            <a:avLst/>
          </a:prstGeom>
        </p:spPr>
      </p:pic>
      <p:pic>
        <p:nvPicPr>
          <p:cNvPr id="9" name="图片 8" descr="upload_1908150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324" y="5256505"/>
            <a:ext cx="2042398" cy="457992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470370" y="5384503"/>
            <a:ext cx="10187232" cy="146062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b="0" u="none"/>
              <a:t>IP remove spurious junctions and primitives, but cannot recover missed </a:t>
            </a:r>
            <a:r>
              <a:rPr lang="en-US" altLang="zh-CN" b="0" u="none"/>
              <a:t>ones.</a:t>
            </a: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/>
              <a:t>IP is slow, under 256*256, 2s for Manhattan</a:t>
            </a:r>
            <a:r>
              <a:rPr lang="en-US" altLang="zh-CN"/>
              <a:t>.</a:t>
            </a:r>
          </a:p>
          <a:p>
            <a:pPr marL="285750" indent="-285750">
              <a:buFont typeface="Wingdings" panose="05000000000000000000" charset="0"/>
              <a:buChar char="u"/>
            </a:pPr>
            <a:r>
              <a:rPr b="0" u="none"/>
              <a:t>Structure prior only used in IP, not </a:t>
            </a:r>
            <a:r>
              <a:rPr lang="en-US" altLang="zh-CN" b="0" u="none"/>
              <a:t>junction detection and region</a:t>
            </a:r>
            <a:r>
              <a:rPr b="0" u="none"/>
              <a:t> </a:t>
            </a:r>
            <a:r>
              <a:rPr lang="en-US" altLang="zh-CN" b="0" u="none"/>
              <a:t>segmentation.</a:t>
            </a: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/>
              <a:t>Semantic seg + 11 room types ~= instance seg ? =&gt; loop constraint</a:t>
            </a:r>
          </a:p>
          <a:p>
            <a:pPr marL="285750" indent="-285750">
              <a:buFont typeface="Wingdings" panose="05000000000000000000" charset="0"/>
              <a:buChar char="u"/>
            </a:pPr>
            <a:r>
              <a:rPr b="0" u="none"/>
              <a:t>Classification of junction types is not robust: hallucinate 2 L and one T for each T.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D4309FC-D3F1-4F4A-B13C-2DD30FBB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Bottom-up approaches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1929" y="1585894"/>
            <a:ext cx="8146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N. </a:t>
            </a:r>
            <a:r>
              <a:rPr lang="en-US" dirty="0" err="1"/>
              <a:t>Nauata</a:t>
            </a:r>
            <a:r>
              <a:rPr lang="en-US" dirty="0"/>
              <a:t>, Y. Furukawa, Vectorizing World Buildings: Planar Graph Reconstruction by Primitive Detection and Relationship Inference, ECCV 2020.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92" y="2299729"/>
            <a:ext cx="7766455" cy="37913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68560" y="2296019"/>
            <a:ext cx="3581399" cy="367760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Four pixel-wise tasks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 (1) corner heatmap, (2) edge semantic seg, (3) region instance seg, (4) region-to-region instance seg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Corner-to-edge: (1) classification of 15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agular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bins per corner, (2) used in IP to connect corners.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Region-to-region: (1) semantic mask of common edges, (2) used in IP to encourage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4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126A86A-E550-2545-BEE2-B5DD6291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Bottom-up approaches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783" y="1425234"/>
            <a:ext cx="8146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Optimize the detected primitives by IP to reconstruct topologies.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8815072" y="1911044"/>
            <a:ext cx="2932145" cy="367760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Four independent models for (1) corner &amp; corner-to-edge, (2) edge, (3) region, (4) region-to-region.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Slow IP: normally 5 mins, 1 hour for complex with 256*256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representing power of mask-based relationships is weak.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88FCAD-9910-394E-ADFB-F822795C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3" y="1924459"/>
            <a:ext cx="48514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0AECCE2-2AB1-6C45-9B94-A39D9165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44" y="4918922"/>
            <a:ext cx="27686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E158C6-14C6-7448-AD97-5D9496E6A357}"/>
              </a:ext>
            </a:extLst>
          </p:cNvPr>
          <p:cNvSpPr/>
          <p:nvPr/>
        </p:nvSpPr>
        <p:spPr>
          <a:xfrm>
            <a:off x="77676" y="5031674"/>
            <a:ext cx="24029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Topology constraints: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1) 1 corner with &gt;=2 edges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2) 1 edge with 2 corners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3) edges not intersect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32B4108E-E5AE-CE4F-BB6D-4D27720A8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55" y="5695950"/>
            <a:ext cx="16891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142D5C-1DB1-AC4E-9056-4D8AED14AEB8}"/>
              </a:ext>
            </a:extLst>
          </p:cNvPr>
          <p:cNvSpPr/>
          <p:nvPr/>
        </p:nvSpPr>
        <p:spPr>
          <a:xfrm>
            <a:off x="5368178" y="4708508"/>
            <a:ext cx="24616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Region-to-region relationship constraints: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 edge per r2r instance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2C0AAEF6-533A-664A-A70D-B695E352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21" y="3085149"/>
            <a:ext cx="2108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ED6210-EFAE-B546-B12B-C2DEF063A996}"/>
              </a:ext>
            </a:extLst>
          </p:cNvPr>
          <p:cNvSpPr/>
          <p:nvPr/>
        </p:nvSpPr>
        <p:spPr>
          <a:xfrm>
            <a:off x="5551455" y="1946376"/>
            <a:ext cx="293214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Corner-to-edge relationship constraints: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1) connect corners by bins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2) no corner (&lt;0.2), no edge</a:t>
            </a:r>
            <a:endParaRPr lang="en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44563"/>
      </p:ext>
    </p:extLst>
  </p:cSld>
  <p:clrMapOvr>
    <a:masterClrMapping/>
  </p:clrMapOvr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2570</Words>
  <Application>Microsoft Macintosh PowerPoint</Application>
  <PresentationFormat>Widescreen</PresentationFormat>
  <Paragraphs>357</Paragraphs>
  <Slides>45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7" baseType="lpstr">
      <vt:lpstr>AdobeSongStd-Light-Identity-H</vt:lpstr>
      <vt:lpstr>等线</vt:lpstr>
      <vt:lpstr>等线</vt:lpstr>
      <vt:lpstr>微软雅黑</vt:lpstr>
      <vt:lpstr>NimbusRomNo9L</vt:lpstr>
      <vt:lpstr>Noto Sans CJK</vt:lpstr>
      <vt:lpstr>SimHei</vt:lpstr>
      <vt:lpstr>SourceSansPro-Light-Identity-H</vt:lpstr>
      <vt:lpstr>SourceSansPro-Semibold-Identity-H</vt:lpstr>
      <vt:lpstr>Arial</vt:lpstr>
      <vt:lpstr>Calibri</vt:lpstr>
      <vt:lpstr>Calibri Light</vt:lpstr>
      <vt:lpstr>Cambria Math</vt:lpstr>
      <vt:lpstr>Century Gothic</vt:lpstr>
      <vt:lpstr>Courier New</vt:lpstr>
      <vt:lpstr>Times New Roman</vt:lpstr>
      <vt:lpstr>Trebuchet MS</vt:lpstr>
      <vt:lpstr>Wingdings</vt:lpstr>
      <vt:lpstr>webwppDefTheme</vt:lpstr>
      <vt:lpstr>Office Theme</vt:lpstr>
      <vt:lpstr>Document</vt:lpstr>
      <vt:lpstr>文档</vt:lpstr>
      <vt:lpstr>徐勇志  个人分享   新南威尔士大学 博士 测量工程  北航 硕士 精密仪器及机械  南航 本科 飞行器设计  基于物体检测的室内结构重建              2021-2-28</vt:lpstr>
      <vt:lpstr>Outline</vt:lpstr>
      <vt:lpstr>Research problems</vt:lpstr>
      <vt:lpstr>Applications</vt:lpstr>
      <vt:lpstr>Key challenges</vt:lpstr>
      <vt:lpstr>Decomposition of graphs</vt:lpstr>
      <vt:lpstr>Bottom-up approaches</vt:lpstr>
      <vt:lpstr>Bottom-up approaches</vt:lpstr>
      <vt:lpstr>Bottom-up approaches</vt:lpstr>
      <vt:lpstr>Top-down approaches</vt:lpstr>
      <vt:lpstr>Top-down approaches</vt:lpstr>
      <vt:lpstr>Top-down approaches</vt:lpstr>
      <vt:lpstr>Decomposition of structured graphs</vt:lpstr>
      <vt:lpstr>Floor-Det: real-time floorplan reconstruction through relation-aware object detection</vt:lpstr>
      <vt:lpstr>RepPoints framework</vt:lpstr>
      <vt:lpstr>An end-to-end framework for floorplan reconstruction based on object detection</vt:lpstr>
      <vt:lpstr>Object representations for detecting building primitives</vt:lpstr>
      <vt:lpstr>Object Refinement using a point-based representation</vt:lpstr>
      <vt:lpstr>Object Refinement using a point-based representation</vt:lpstr>
      <vt:lpstr>An end-to-end framework for floorplan reconstruction based on object detection</vt:lpstr>
      <vt:lpstr>An end-to-end framework for floorplan reconstruction based on object detection</vt:lpstr>
      <vt:lpstr>Experiments and validation for Floor-Det</vt:lpstr>
      <vt:lpstr>Experiments and validation for Floor-Det</vt:lpstr>
      <vt:lpstr>Experiments and validation for Floor-Det</vt:lpstr>
      <vt:lpstr>Experiments and validation for Floor-Det</vt:lpstr>
      <vt:lpstr>Experiments and validation for Floor-Det</vt:lpstr>
      <vt:lpstr>Typical low-quality floorplan reconstruction results </vt:lpstr>
      <vt:lpstr>Discussion and limitations</vt:lpstr>
      <vt:lpstr>Discussion and limitations</vt:lpstr>
      <vt:lpstr>CorDet: Corner-aware 3D Object Detection Networks for Automated Scan-to-BIM</vt:lpstr>
      <vt:lpstr>CorDet: Corner-aware 3D Object Detection Networks for Automated Scan-to-BIM</vt:lpstr>
      <vt:lpstr>CorDet: Corner-aware 3D Object Detection Networks for Automated Scan-to-BIM</vt:lpstr>
      <vt:lpstr>CorDet: Corner-aware 3D Object Detection Networks for Automated Scan-to-BIM</vt:lpstr>
      <vt:lpstr>CorDet: Corner-aware 3D Object Detection Networks for Automated Scan-to-BIM</vt:lpstr>
      <vt:lpstr>CorDet: Corner-aware 3D Object Detection Networks for Automated Scan-to-BIM</vt:lpstr>
      <vt:lpstr>CorDet: Corner-aware 3D Object Detection Networks for Automated Scan-to-BIM</vt:lpstr>
      <vt:lpstr>CorDet: Corner-aware 3D Object Detection Networks for Automated Scan-to-BIM</vt:lpstr>
      <vt:lpstr>CorDet: Corner-aware 3D Object Detection Networks for Automated Scan-to-BIM</vt:lpstr>
      <vt:lpstr>Object-based structured modeling</vt:lpstr>
      <vt:lpstr>Object-based structured modeling</vt:lpstr>
      <vt:lpstr>Relation-aware structured modeling</vt:lpstr>
      <vt:lpstr>基于图像的室内结构重建</vt:lpstr>
      <vt:lpstr>月球车惯性/视觉/天文组合导航</vt:lpstr>
      <vt:lpstr>惯性/视觉动作捕捉算法</vt:lpstr>
      <vt:lpstr>谢谢！  徐勇志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徐勇志 个人介绍  	新南威尔士大学 博士 测绘 	北航 硕士 精密仪器 	南航 本科 飞行器设计  基于物体检测的室内结构重建</dc:title>
  <dc:creator>徐勇志</dc:creator>
  <cp:lastModifiedBy>徐勇志</cp:lastModifiedBy>
  <cp:revision>48</cp:revision>
  <dcterms:created xsi:type="dcterms:W3CDTF">2021-02-24T04:12:02Z</dcterms:created>
  <dcterms:modified xsi:type="dcterms:W3CDTF">2021-02-28T07:27:49Z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